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clrMru>
    <a:srgbClr val="E44048"/>
    <a:srgbClr val="E25E14"/>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706" autoAdjust="0"/>
  </p:normalViewPr>
  <p:slideViewPr>
    <p:cSldViewPr>
      <p:cViewPr varScale="1">
        <p:scale>
          <a:sx n="107" d="100"/>
          <a:sy n="107" d="100"/>
        </p:scale>
        <p:origin x="-109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2526"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D47D0A-DD3A-4EE9-9675-4DF508BC7872}" type="datetimeFigureOut">
              <a:rPr lang="lt-LT" smtClean="0"/>
              <a:pPr/>
              <a:t>2011.01.16</a:t>
            </a:fld>
            <a:endParaRPr lang="lt-LT"/>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lt-LT"/>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B57229-F6A2-482E-9DDB-A84961CA583D}" type="slidenum">
              <a:rPr lang="lt-LT" smtClean="0"/>
              <a:pPr/>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lt-LT" dirty="0"/>
          </a:p>
        </p:txBody>
      </p:sp>
      <p:sp>
        <p:nvSpPr>
          <p:cNvPr id="4" name="Номер слайда 3"/>
          <p:cNvSpPr>
            <a:spLocks noGrp="1"/>
          </p:cNvSpPr>
          <p:nvPr>
            <p:ph type="sldNum" sz="quarter" idx="10"/>
          </p:nvPr>
        </p:nvSpPr>
        <p:spPr/>
        <p:txBody>
          <a:bodyPr/>
          <a:lstStyle/>
          <a:p>
            <a:fld id="{11B57229-F6A2-482E-9DDB-A84961CA583D}" type="slidenum">
              <a:rPr lang="lt-LT" smtClean="0"/>
              <a:pPr/>
              <a:t>1</a:t>
            </a:fld>
            <a:endParaRPr lang="lt-L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lt-LT"/>
          </a:p>
        </p:txBody>
      </p:sp>
      <p:sp>
        <p:nvSpPr>
          <p:cNvPr id="4" name="Номер слайда 3"/>
          <p:cNvSpPr>
            <a:spLocks noGrp="1"/>
          </p:cNvSpPr>
          <p:nvPr>
            <p:ph type="sldNum" sz="quarter" idx="10"/>
          </p:nvPr>
        </p:nvSpPr>
        <p:spPr/>
        <p:txBody>
          <a:bodyPr/>
          <a:lstStyle/>
          <a:p>
            <a:fld id="{11B57229-F6A2-482E-9DDB-A84961CA583D}" type="slidenum">
              <a:rPr lang="lt-LT" smtClean="0"/>
              <a:pPr/>
              <a:t>7</a:t>
            </a:fld>
            <a:endParaRPr lang="lt-LT"/>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317FDFC2-DC5D-4BB1-A0B5-771162A86EF6}" type="datetimeFigureOut">
              <a:rPr lang="lt-LT" smtClean="0"/>
              <a:pPr/>
              <a:t>2011.01.16</a:t>
            </a:fld>
            <a:endParaRPr lang="lt-LT"/>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lt-LT"/>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C13A7FA7-10C9-40D7-8A49-B9D22D3726DD}"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317FDFC2-DC5D-4BB1-A0B5-771162A86EF6}" type="datetimeFigureOut">
              <a:rPr lang="lt-LT" smtClean="0"/>
              <a:pPr/>
              <a:t>2011.01.16</a:t>
            </a:fld>
            <a:endParaRPr lang="lt-LT"/>
          </a:p>
        </p:txBody>
      </p:sp>
      <p:sp>
        <p:nvSpPr>
          <p:cNvPr id="5" name="Нижний колонтитул 4"/>
          <p:cNvSpPr>
            <a:spLocks noGrp="1"/>
          </p:cNvSpPr>
          <p:nvPr>
            <p:ph type="ftr" sz="quarter" idx="11"/>
          </p:nvPr>
        </p:nvSpPr>
        <p:spPr/>
        <p:txBody>
          <a:bodyPr/>
          <a:lstStyle>
            <a:extLst/>
          </a:lstStyle>
          <a:p>
            <a:endParaRPr lang="lt-LT"/>
          </a:p>
        </p:txBody>
      </p:sp>
      <p:sp>
        <p:nvSpPr>
          <p:cNvPr id="6" name="Номер слайда 5"/>
          <p:cNvSpPr>
            <a:spLocks noGrp="1"/>
          </p:cNvSpPr>
          <p:nvPr>
            <p:ph type="sldNum" sz="quarter" idx="12"/>
          </p:nvPr>
        </p:nvSpPr>
        <p:spPr/>
        <p:txBody>
          <a:bodyPr/>
          <a:lstStyle>
            <a:extLst/>
          </a:lstStyle>
          <a:p>
            <a:fld id="{C13A7FA7-10C9-40D7-8A49-B9D22D3726DD}" type="slidenum">
              <a:rPr lang="lt-LT" smtClean="0"/>
              <a:pPr/>
              <a:t>‹#›</a:t>
            </a:fld>
            <a:endParaRPr lang="lt-LT"/>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317FDFC2-DC5D-4BB1-A0B5-771162A86EF6}" type="datetimeFigureOut">
              <a:rPr lang="lt-LT" smtClean="0"/>
              <a:pPr/>
              <a:t>2011.01.16</a:t>
            </a:fld>
            <a:endParaRPr lang="lt-LT"/>
          </a:p>
        </p:txBody>
      </p:sp>
      <p:sp>
        <p:nvSpPr>
          <p:cNvPr id="5" name="Нижний колонтитул 4"/>
          <p:cNvSpPr>
            <a:spLocks noGrp="1"/>
          </p:cNvSpPr>
          <p:nvPr>
            <p:ph type="ftr" sz="quarter" idx="11"/>
          </p:nvPr>
        </p:nvSpPr>
        <p:spPr/>
        <p:txBody>
          <a:bodyPr/>
          <a:lstStyle>
            <a:extLst/>
          </a:lstStyle>
          <a:p>
            <a:endParaRPr lang="lt-LT"/>
          </a:p>
        </p:txBody>
      </p:sp>
      <p:sp>
        <p:nvSpPr>
          <p:cNvPr id="6" name="Номер слайда 5"/>
          <p:cNvSpPr>
            <a:spLocks noGrp="1"/>
          </p:cNvSpPr>
          <p:nvPr>
            <p:ph type="sldNum" sz="quarter" idx="12"/>
          </p:nvPr>
        </p:nvSpPr>
        <p:spPr/>
        <p:txBody>
          <a:bodyPr/>
          <a:lstStyle>
            <a:extLst/>
          </a:lstStyle>
          <a:p>
            <a:fld id="{C13A7FA7-10C9-40D7-8A49-B9D22D3726DD}" type="slidenum">
              <a:rPr lang="lt-LT" smtClean="0"/>
              <a:pPr/>
              <a:t>‹#›</a:t>
            </a:fld>
            <a:endParaRPr lang="lt-LT"/>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317FDFC2-DC5D-4BB1-A0B5-771162A86EF6}" type="datetimeFigureOut">
              <a:rPr lang="lt-LT" smtClean="0"/>
              <a:pPr/>
              <a:t>2011.01.16</a:t>
            </a:fld>
            <a:endParaRPr lang="lt-LT"/>
          </a:p>
        </p:txBody>
      </p:sp>
      <p:sp>
        <p:nvSpPr>
          <p:cNvPr id="6" name="Нижний колонтитул 5"/>
          <p:cNvSpPr>
            <a:spLocks noGrp="1"/>
          </p:cNvSpPr>
          <p:nvPr>
            <p:ph type="ftr" sz="quarter" idx="11"/>
          </p:nvPr>
        </p:nvSpPr>
        <p:spPr/>
        <p:txBody>
          <a:bodyPr/>
          <a:lstStyle>
            <a:extLst/>
          </a:lstStyle>
          <a:p>
            <a:endParaRPr lang="lt-LT"/>
          </a:p>
        </p:txBody>
      </p:sp>
      <p:sp>
        <p:nvSpPr>
          <p:cNvPr id="7" name="Номер слайда 6"/>
          <p:cNvSpPr>
            <a:spLocks noGrp="1"/>
          </p:cNvSpPr>
          <p:nvPr>
            <p:ph type="sldNum" sz="quarter" idx="12"/>
          </p:nvPr>
        </p:nvSpPr>
        <p:spPr/>
        <p:txBody>
          <a:bodyPr/>
          <a:lstStyle>
            <a:extLst/>
          </a:lstStyle>
          <a:p>
            <a:fld id="{C13A7FA7-10C9-40D7-8A49-B9D22D3726DD}" type="slidenum">
              <a:rPr lang="lt-LT" smtClean="0"/>
              <a:pPr/>
              <a:t>‹#›</a:t>
            </a:fld>
            <a:endParaRPr lang="lt-LT"/>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317FDFC2-DC5D-4BB1-A0B5-771162A86EF6}" type="datetimeFigureOut">
              <a:rPr lang="lt-LT" smtClean="0"/>
              <a:pPr/>
              <a:t>2011.01.16</a:t>
            </a:fld>
            <a:endParaRPr lang="lt-LT"/>
          </a:p>
        </p:txBody>
      </p:sp>
      <p:sp>
        <p:nvSpPr>
          <p:cNvPr id="8" name="Нижний колонтитул 7"/>
          <p:cNvSpPr>
            <a:spLocks noGrp="1"/>
          </p:cNvSpPr>
          <p:nvPr>
            <p:ph type="ftr" sz="quarter" idx="11"/>
          </p:nvPr>
        </p:nvSpPr>
        <p:spPr/>
        <p:txBody>
          <a:bodyPr/>
          <a:lstStyle>
            <a:extLst/>
          </a:lstStyle>
          <a:p>
            <a:endParaRPr lang="lt-LT"/>
          </a:p>
        </p:txBody>
      </p:sp>
      <p:sp>
        <p:nvSpPr>
          <p:cNvPr id="9" name="Номер слайда 8"/>
          <p:cNvSpPr>
            <a:spLocks noGrp="1"/>
          </p:cNvSpPr>
          <p:nvPr>
            <p:ph type="sldNum" sz="quarter" idx="12"/>
          </p:nvPr>
        </p:nvSpPr>
        <p:spPr/>
        <p:txBody>
          <a:bodyPr/>
          <a:lstStyle>
            <a:extLst/>
          </a:lstStyle>
          <a:p>
            <a:fld id="{C13A7FA7-10C9-40D7-8A49-B9D22D3726DD}" type="slidenum">
              <a:rPr lang="lt-LT" smtClean="0"/>
              <a:pPr/>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317FDFC2-DC5D-4BB1-A0B5-771162A86EF6}" type="datetimeFigureOut">
              <a:rPr lang="lt-LT" smtClean="0"/>
              <a:pPr/>
              <a:t>2011.01.16</a:t>
            </a:fld>
            <a:endParaRPr lang="lt-LT"/>
          </a:p>
        </p:txBody>
      </p:sp>
      <p:sp>
        <p:nvSpPr>
          <p:cNvPr id="4" name="Нижний колонтитул 3"/>
          <p:cNvSpPr>
            <a:spLocks noGrp="1"/>
          </p:cNvSpPr>
          <p:nvPr>
            <p:ph type="ftr" sz="quarter" idx="11"/>
          </p:nvPr>
        </p:nvSpPr>
        <p:spPr/>
        <p:txBody>
          <a:bodyPr/>
          <a:lstStyle>
            <a:extLst/>
          </a:lstStyle>
          <a:p>
            <a:endParaRPr lang="lt-LT"/>
          </a:p>
        </p:txBody>
      </p:sp>
      <p:sp>
        <p:nvSpPr>
          <p:cNvPr id="5" name="Номер слайда 4"/>
          <p:cNvSpPr>
            <a:spLocks noGrp="1"/>
          </p:cNvSpPr>
          <p:nvPr>
            <p:ph type="sldNum" sz="quarter" idx="12"/>
          </p:nvPr>
        </p:nvSpPr>
        <p:spPr/>
        <p:txBody>
          <a:bodyPr/>
          <a:lstStyle>
            <a:extLst/>
          </a:lstStyle>
          <a:p>
            <a:fld id="{C13A7FA7-10C9-40D7-8A49-B9D22D3726DD}" type="slidenum">
              <a:rPr lang="lt-LT" smtClean="0"/>
              <a:pPr/>
              <a:t>‹#›</a:t>
            </a:fld>
            <a:endParaRPr lang="lt-LT"/>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317FDFC2-DC5D-4BB1-A0B5-771162A86EF6}" type="datetimeFigureOut">
              <a:rPr lang="lt-LT" smtClean="0"/>
              <a:pPr/>
              <a:t>2011.01.16</a:t>
            </a:fld>
            <a:endParaRPr lang="lt-LT"/>
          </a:p>
        </p:txBody>
      </p:sp>
      <p:sp>
        <p:nvSpPr>
          <p:cNvPr id="3" name="Нижний колонтитул 2"/>
          <p:cNvSpPr>
            <a:spLocks noGrp="1"/>
          </p:cNvSpPr>
          <p:nvPr>
            <p:ph type="ftr" sz="quarter" idx="11"/>
          </p:nvPr>
        </p:nvSpPr>
        <p:spPr/>
        <p:txBody>
          <a:bodyPr/>
          <a:lstStyle>
            <a:extLst/>
          </a:lstStyle>
          <a:p>
            <a:endParaRPr lang="lt-LT"/>
          </a:p>
        </p:txBody>
      </p:sp>
      <p:sp>
        <p:nvSpPr>
          <p:cNvPr id="4" name="Номер слайда 3"/>
          <p:cNvSpPr>
            <a:spLocks noGrp="1"/>
          </p:cNvSpPr>
          <p:nvPr>
            <p:ph type="sldNum" sz="quarter" idx="12"/>
          </p:nvPr>
        </p:nvSpPr>
        <p:spPr/>
        <p:txBody>
          <a:bodyPr/>
          <a:lstStyle>
            <a:extLst/>
          </a:lstStyle>
          <a:p>
            <a:fld id="{C13A7FA7-10C9-40D7-8A49-B9D22D3726DD}"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317FDFC2-DC5D-4BB1-A0B5-771162A86EF6}" type="datetimeFigureOut">
              <a:rPr lang="lt-LT" smtClean="0"/>
              <a:pPr/>
              <a:t>2011.01.16</a:t>
            </a:fld>
            <a:endParaRPr lang="lt-LT"/>
          </a:p>
        </p:txBody>
      </p:sp>
      <p:sp>
        <p:nvSpPr>
          <p:cNvPr id="6" name="Нижний колонтитул 5"/>
          <p:cNvSpPr>
            <a:spLocks noGrp="1"/>
          </p:cNvSpPr>
          <p:nvPr>
            <p:ph type="ftr" sz="quarter" idx="11"/>
          </p:nvPr>
        </p:nvSpPr>
        <p:spPr/>
        <p:txBody>
          <a:bodyPr/>
          <a:lstStyle>
            <a:extLst/>
          </a:lstStyle>
          <a:p>
            <a:endParaRPr lang="lt-LT"/>
          </a:p>
        </p:txBody>
      </p:sp>
      <p:sp>
        <p:nvSpPr>
          <p:cNvPr id="7" name="Номер слайда 6"/>
          <p:cNvSpPr>
            <a:spLocks noGrp="1"/>
          </p:cNvSpPr>
          <p:nvPr>
            <p:ph type="sldNum" sz="quarter" idx="12"/>
          </p:nvPr>
        </p:nvSpPr>
        <p:spPr/>
        <p:txBody>
          <a:bodyPr/>
          <a:lstStyle>
            <a:extLst/>
          </a:lstStyle>
          <a:p>
            <a:fld id="{C13A7FA7-10C9-40D7-8A49-B9D22D3726DD}" type="slidenum">
              <a:rPr lang="lt-LT" smtClean="0"/>
              <a:pPr/>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317FDFC2-DC5D-4BB1-A0B5-771162A86EF6}" type="datetimeFigureOut">
              <a:rPr lang="lt-LT" smtClean="0"/>
              <a:pPr/>
              <a:t>2011.01.16</a:t>
            </a:fld>
            <a:endParaRPr lang="lt-LT"/>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lt-LT"/>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C13A7FA7-10C9-40D7-8A49-B9D22D3726DD}" type="slidenum">
              <a:rPr lang="lt-LT" smtClean="0"/>
              <a:pPr/>
              <a:t>‹#›</a:t>
            </a:fld>
            <a:endParaRPr lang="lt-LT"/>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317FDFC2-DC5D-4BB1-A0B5-771162A86EF6}" type="datetimeFigureOut">
              <a:rPr lang="lt-LT" smtClean="0"/>
              <a:pPr/>
              <a:t>2011.01.16</a:t>
            </a:fld>
            <a:endParaRPr lang="lt-LT"/>
          </a:p>
        </p:txBody>
      </p:sp>
      <p:sp>
        <p:nvSpPr>
          <p:cNvPr id="5" name="Нижний колонтитул 4"/>
          <p:cNvSpPr>
            <a:spLocks noGrp="1"/>
          </p:cNvSpPr>
          <p:nvPr>
            <p:ph type="ftr" sz="quarter" idx="11"/>
          </p:nvPr>
        </p:nvSpPr>
        <p:spPr/>
        <p:txBody>
          <a:bodyPr/>
          <a:lstStyle>
            <a:extLst/>
          </a:lstStyle>
          <a:p>
            <a:endParaRPr lang="lt-LT"/>
          </a:p>
        </p:txBody>
      </p:sp>
      <p:sp>
        <p:nvSpPr>
          <p:cNvPr id="6" name="Номер слайда 5"/>
          <p:cNvSpPr>
            <a:spLocks noGrp="1"/>
          </p:cNvSpPr>
          <p:nvPr>
            <p:ph type="sldNum" sz="quarter" idx="12"/>
          </p:nvPr>
        </p:nvSpPr>
        <p:spPr/>
        <p:txBody>
          <a:bodyPr/>
          <a:lstStyle>
            <a:extLst/>
          </a:lstStyle>
          <a:p>
            <a:fld id="{C13A7FA7-10C9-40D7-8A49-B9D22D3726DD}"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317FDFC2-DC5D-4BB1-A0B5-771162A86EF6}" type="datetimeFigureOut">
              <a:rPr lang="lt-LT" smtClean="0"/>
              <a:pPr/>
              <a:t>2011.01.16</a:t>
            </a:fld>
            <a:endParaRPr lang="lt-LT"/>
          </a:p>
        </p:txBody>
      </p:sp>
      <p:sp>
        <p:nvSpPr>
          <p:cNvPr id="5" name="Нижний колонтитул 4"/>
          <p:cNvSpPr>
            <a:spLocks noGrp="1"/>
          </p:cNvSpPr>
          <p:nvPr>
            <p:ph type="ftr" sz="quarter" idx="11"/>
          </p:nvPr>
        </p:nvSpPr>
        <p:spPr/>
        <p:txBody>
          <a:bodyPr/>
          <a:lstStyle>
            <a:extLst/>
          </a:lstStyle>
          <a:p>
            <a:endParaRPr lang="lt-LT"/>
          </a:p>
        </p:txBody>
      </p:sp>
      <p:sp>
        <p:nvSpPr>
          <p:cNvPr id="6" name="Номер слайда 5"/>
          <p:cNvSpPr>
            <a:spLocks noGrp="1"/>
          </p:cNvSpPr>
          <p:nvPr>
            <p:ph type="sldNum" sz="quarter" idx="12"/>
          </p:nvPr>
        </p:nvSpPr>
        <p:spPr/>
        <p:txBody>
          <a:bodyPr/>
          <a:lstStyle>
            <a:extLst/>
          </a:lstStyle>
          <a:p>
            <a:fld id="{C13A7FA7-10C9-40D7-8A49-B9D22D3726DD}"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17FDFC2-DC5D-4BB1-A0B5-771162A86EF6}" type="datetimeFigureOut">
              <a:rPr lang="lt-LT" smtClean="0"/>
              <a:pPr/>
              <a:t>2011.01.16</a:t>
            </a:fld>
            <a:endParaRPr lang="lt-LT"/>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lt-LT"/>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13A7FA7-10C9-40D7-8A49-B9D22D3726DD}"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lt.wikipedia.org/wiki/Alabama" TargetMode="External"/><Relationship Id="rId3" Type="http://schemas.openxmlformats.org/officeDocument/2006/relationships/hyperlink" Target="http://lt.wikipedia.org/wiki/Graik%C5%B3_mitologija" TargetMode="External"/><Relationship Id="rId7" Type="http://schemas.openxmlformats.org/officeDocument/2006/relationships/hyperlink" Target="http://lt.wikipedia.org/wiki/Rugpj%C5%AB%C4%8Dio_23" TargetMode="External"/><Relationship Id="rId2" Type="http://schemas.openxmlformats.org/officeDocument/2006/relationships/hyperlink" Target="http://lt.wikipedia.org/wiki/Rom%C4%97n%C5%B3_mitologija" TargetMode="External"/><Relationship Id="rId1" Type="http://schemas.openxmlformats.org/officeDocument/2006/relationships/slideLayout" Target="../slideLayouts/slideLayout2.xml"/><Relationship Id="rId6" Type="http://schemas.openxmlformats.org/officeDocument/2006/relationships/hyperlink" Target="http://lt.wikipedia.org/wiki/Sicilija" TargetMode="External"/><Relationship Id="rId5" Type="http://schemas.openxmlformats.org/officeDocument/2006/relationships/hyperlink" Target="http://lt.wikipedia.org/wiki/Etna" TargetMode="External"/><Relationship Id="rId10" Type="http://schemas.openxmlformats.org/officeDocument/2006/relationships/image" Target="../media/image4.jpeg"/><Relationship Id="rId4" Type="http://schemas.openxmlformats.org/officeDocument/2006/relationships/hyperlink" Target="http://lt.wikipedia.org/wiki/Hefaistas" TargetMode="External"/><Relationship Id="rId9"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lt.wikipedia.org/wiki/Vaizdas:MSH80_st_helens_eruption_plume_07-22-80.jpg" TargetMode="External"/><Relationship Id="rId2" Type="http://schemas.openxmlformats.org/officeDocument/2006/relationships/image" Target="../media/image6.gif"/><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lt.wikipedia.org/wiki/Ugnikalnis" TargetMode="External"/><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hyperlink" Target="http://lt.wikipedia.org/wiki/Vulkaniniai_pelenai" TargetMode="External"/><Relationship Id="rId4" Type="http://schemas.openxmlformats.org/officeDocument/2006/relationships/hyperlink" Target="http://lt.wikipedia.org/wiki/Filipinai"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8" Type="http://schemas.openxmlformats.org/officeDocument/2006/relationships/hyperlink" Target="http://lt.wikipedia.org/wiki/1945" TargetMode="External"/><Relationship Id="rId13" Type="http://schemas.openxmlformats.org/officeDocument/2006/relationships/image" Target="../media/image44.jpeg"/><Relationship Id="rId3" Type="http://schemas.openxmlformats.org/officeDocument/2006/relationships/hyperlink" Target="http://lt.wikipedia.org/wiki/Ugnikalnis" TargetMode="External"/><Relationship Id="rId7" Type="http://schemas.openxmlformats.org/officeDocument/2006/relationships/hyperlink" Target="http://lt.wikipedia.org/wiki/1895" TargetMode="External"/><Relationship Id="rId12" Type="http://schemas.openxmlformats.org/officeDocument/2006/relationships/image" Target="../media/image43.jpeg"/><Relationship Id="rId2" Type="http://schemas.openxmlformats.org/officeDocument/2006/relationships/image" Target="../media/image42.gif"/><Relationship Id="rId1" Type="http://schemas.openxmlformats.org/officeDocument/2006/relationships/slideLayout" Target="../slideLayouts/slideLayout2.xml"/><Relationship Id="rId6" Type="http://schemas.openxmlformats.org/officeDocument/2006/relationships/hyperlink" Target="http://lt.wikipedia.org/wiki/Ledynas" TargetMode="External"/><Relationship Id="rId11" Type="http://schemas.openxmlformats.org/officeDocument/2006/relationships/hyperlink" Target="http://lt.wikipedia.org/wiki/2006" TargetMode="External"/><Relationship Id="rId5" Type="http://schemas.openxmlformats.org/officeDocument/2006/relationships/hyperlink" Target="http://lt.wikipedia.org/wiki/%C5%A0iaur%C4%97s_sala_(Naujoji_Zelandija)" TargetMode="External"/><Relationship Id="rId10" Type="http://schemas.openxmlformats.org/officeDocument/2006/relationships/hyperlink" Target="http://lt.wikipedia.org/wiki/1996" TargetMode="External"/><Relationship Id="rId4" Type="http://schemas.openxmlformats.org/officeDocument/2006/relationships/hyperlink" Target="http://lt.wikipedia.org/wiki/Naujoji_Zelandija" TargetMode="External"/><Relationship Id="rId9" Type="http://schemas.openxmlformats.org/officeDocument/2006/relationships/hyperlink" Target="http://lt.wikipedia.org/wiki/1995" TargetMode="External"/><Relationship Id="rId14" Type="http://schemas.openxmlformats.org/officeDocument/2006/relationships/image" Target="../media/image45.jpeg"/></Relationships>
</file>

<file path=ppt/slides/_rels/slide23.xml.rels><?xml version="1.0" encoding="UTF-8" standalone="yes"?>
<Relationships xmlns="http://schemas.openxmlformats.org/package/2006/relationships"><Relationship Id="rId8" Type="http://schemas.openxmlformats.org/officeDocument/2006/relationships/hyperlink" Target="http://lt.wikipedia.org/w/index.php?title=Kliu%C4%8Diai&amp;action=edit&amp;redlink=1" TargetMode="External"/><Relationship Id="rId13" Type="http://schemas.openxmlformats.org/officeDocument/2006/relationships/hyperlink" Target="http://lt.wikipedia.org/wiki/1796" TargetMode="External"/><Relationship Id="rId18" Type="http://schemas.openxmlformats.org/officeDocument/2006/relationships/hyperlink" Target="http://lt.wikipedia.org/wiki/2005" TargetMode="External"/><Relationship Id="rId3" Type="http://schemas.openxmlformats.org/officeDocument/2006/relationships/hyperlink" Target="http://lt.wikipedia.org/wiki/Ugnikalnis" TargetMode="External"/><Relationship Id="rId7" Type="http://schemas.openxmlformats.org/officeDocument/2006/relationships/hyperlink" Target="http://lt.wikipedia.org/wiki/Ledynas" TargetMode="External"/><Relationship Id="rId12" Type="http://schemas.openxmlformats.org/officeDocument/2006/relationships/hyperlink" Target="http://lt.wikipedia.org/wiki/1790" TargetMode="External"/><Relationship Id="rId17" Type="http://schemas.openxmlformats.org/officeDocument/2006/relationships/hyperlink" Target="http://lt.wikipedia.org/wiki/1896" TargetMode="External"/><Relationship Id="rId2" Type="http://schemas.openxmlformats.org/officeDocument/2006/relationships/image" Target="../media/image46.jpeg"/><Relationship Id="rId16" Type="http://schemas.openxmlformats.org/officeDocument/2006/relationships/hyperlink" Target="http://lt.wikipedia.org/wiki/1854" TargetMode="External"/><Relationship Id="rId20"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hyperlink" Target="http://lt.wikipedia.org/wiki/%C5%BDem%C4%97" TargetMode="External"/><Relationship Id="rId11" Type="http://schemas.openxmlformats.org/officeDocument/2006/relationships/hyperlink" Target="http://lt.wikipedia.org/wiki/1739" TargetMode="External"/><Relationship Id="rId5" Type="http://schemas.openxmlformats.org/officeDocument/2006/relationships/hyperlink" Target="http://lt.wikipedia.org/wiki/Kam%C4%8Diatkos_pusiasalis" TargetMode="External"/><Relationship Id="rId15" Type="http://schemas.openxmlformats.org/officeDocument/2006/relationships/hyperlink" Target="http://lt.wikipedia.org/wiki/1853" TargetMode="External"/><Relationship Id="rId10" Type="http://schemas.openxmlformats.org/officeDocument/2006/relationships/hyperlink" Target="http://lt.wikipedia.org/wiki/1729" TargetMode="External"/><Relationship Id="rId19" Type="http://schemas.openxmlformats.org/officeDocument/2006/relationships/image" Target="../media/image47.jpeg"/><Relationship Id="rId4" Type="http://schemas.openxmlformats.org/officeDocument/2006/relationships/hyperlink" Target="http://lt.wikipedia.org/wiki/Rusija" TargetMode="External"/><Relationship Id="rId9" Type="http://schemas.openxmlformats.org/officeDocument/2006/relationships/hyperlink" Target="http://lt.wikipedia.org/wiki/UNESCO" TargetMode="External"/><Relationship Id="rId14" Type="http://schemas.openxmlformats.org/officeDocument/2006/relationships/hyperlink" Target="http://lt.wikipedia.org/wiki/1829"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lt.wikipedia.org/wiki/Ugnikalnis" TargetMode="External"/><Relationship Id="rId7"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hyperlink" Target="http://lt.wikipedia.org/wiki/Krateris" TargetMode="External"/><Relationship Id="rId5" Type="http://schemas.openxmlformats.org/officeDocument/2006/relationships/hyperlink" Target="http://lt.wikipedia.org/wiki/Sicilija" TargetMode="External"/><Relationship Id="rId4" Type="http://schemas.openxmlformats.org/officeDocument/2006/relationships/hyperlink" Target="http://lt.wikipedia.org/wiki/Tir%C4%97n%C5%B3_j%C5%ABra"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hyperlink" Target="http://lt.wikipedia.org/wiki/Meksika" TargetMode="External"/><Relationship Id="rId7" Type="http://schemas.openxmlformats.org/officeDocument/2006/relationships/hyperlink" Target="http://lt.wikipedia.org/wiki/2010" TargetMode="External"/><Relationship Id="rId2" Type="http://schemas.openxmlformats.org/officeDocument/2006/relationships/hyperlink" Target="http://lt.wikipedia.org/wiki/Ugnikalnis" TargetMode="External"/><Relationship Id="rId1" Type="http://schemas.openxmlformats.org/officeDocument/2006/relationships/slideLayout" Target="../slideLayouts/slideLayout2.xml"/><Relationship Id="rId6" Type="http://schemas.openxmlformats.org/officeDocument/2006/relationships/hyperlink" Target="http://lt.wikipedia.org/wiki/Puebla_(Meksika)" TargetMode="External"/><Relationship Id="rId5" Type="http://schemas.openxmlformats.org/officeDocument/2006/relationships/hyperlink" Target="http://lt.wikipedia.org/wiki/Ledynas" TargetMode="External"/><Relationship Id="rId4" Type="http://schemas.openxmlformats.org/officeDocument/2006/relationships/hyperlink" Target="http://lt.wikipedia.org/wiki/1519" TargetMode="External"/><Relationship Id="rId9" Type="http://schemas.openxmlformats.org/officeDocument/2006/relationships/image" Target="../media/image52.jpeg"/></Relationships>
</file>

<file path=ppt/slides/_rels/slide2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1269690581_001.jpg"/>
          <p:cNvPicPr>
            <a:picLocks noChangeAspect="1"/>
          </p:cNvPicPr>
          <p:nvPr/>
        </p:nvPicPr>
        <p:blipFill>
          <a:blip r:embed="rId3" cstate="print"/>
          <a:stretch>
            <a:fillRect/>
          </a:stretch>
        </p:blipFill>
        <p:spPr>
          <a:xfrm>
            <a:off x="5214942" y="2120175"/>
            <a:ext cx="3500462" cy="4452097"/>
          </a:xfrm>
          <a:prstGeom prst="rect">
            <a:avLst/>
          </a:prstGeom>
          <a:ln>
            <a:noFill/>
          </a:ln>
          <a:effectLst>
            <a:outerShdw blurRad="190500" algn="tl" rotWithShape="0">
              <a:srgbClr val="000000">
                <a:alpha val="70000"/>
              </a:srgbClr>
            </a:outerShdw>
          </a:effectLst>
        </p:spPr>
      </p:pic>
      <p:sp>
        <p:nvSpPr>
          <p:cNvPr id="2" name="Заголовок 1"/>
          <p:cNvSpPr>
            <a:spLocks noGrp="1"/>
          </p:cNvSpPr>
          <p:nvPr>
            <p:ph type="ctrTitle"/>
          </p:nvPr>
        </p:nvSpPr>
        <p:spPr>
          <a:xfrm>
            <a:off x="785786" y="357166"/>
            <a:ext cx="7772400" cy="1470025"/>
          </a:xfrm>
        </p:spPr>
        <p:txBody>
          <a:bodyPr/>
          <a:lstStyle/>
          <a:p>
            <a:r>
              <a:rPr lang="lt-LT" dirty="0" smtClean="0"/>
              <a:t>Ugnikalniai</a:t>
            </a:r>
            <a:endParaRPr lang="lt-LT" dirty="0"/>
          </a:p>
        </p:txBody>
      </p:sp>
      <p:sp>
        <p:nvSpPr>
          <p:cNvPr id="3" name="Подзаголовок 2"/>
          <p:cNvSpPr>
            <a:spLocks noGrp="1"/>
          </p:cNvSpPr>
          <p:nvPr>
            <p:ph type="subTitle" idx="1"/>
          </p:nvPr>
        </p:nvSpPr>
        <p:spPr>
          <a:xfrm>
            <a:off x="571472" y="500042"/>
            <a:ext cx="4143404" cy="6072230"/>
          </a:xfrm>
        </p:spPr>
        <p:txBody>
          <a:bodyPr>
            <a:normAutofit/>
          </a:bodyPr>
          <a:lstStyle/>
          <a:p>
            <a:endParaRPr lang="lt-LT" sz="4000" dirty="0" smtClean="0">
              <a:solidFill>
                <a:srgbClr val="FF0000"/>
              </a:solidFill>
              <a:latin typeface="+mj-lt"/>
            </a:endParaRPr>
          </a:p>
          <a:p>
            <a:endParaRPr lang="lt-LT" sz="4000" dirty="0" smtClean="0">
              <a:solidFill>
                <a:srgbClr val="FF0000"/>
              </a:solidFill>
              <a:latin typeface="+mj-lt"/>
            </a:endParaRPr>
          </a:p>
          <a:p>
            <a:endParaRPr lang="lt-LT" sz="4000" dirty="0" smtClean="0">
              <a:solidFill>
                <a:srgbClr val="FF0000"/>
              </a:solidFill>
              <a:latin typeface="+mj-lt"/>
            </a:endParaRPr>
          </a:p>
          <a:p>
            <a:pPr algn="l"/>
            <a:endParaRPr lang="lt-LT" sz="2400" dirty="0" smtClean="0">
              <a:solidFill>
                <a:srgbClr val="FF0000"/>
              </a:solidFill>
              <a:latin typeface="+mj-lt"/>
            </a:endParaRPr>
          </a:p>
          <a:p>
            <a:pPr algn="l"/>
            <a:endParaRPr lang="lt-LT" sz="2400" dirty="0" smtClean="0">
              <a:solidFill>
                <a:srgbClr val="FF0000"/>
              </a:solidFill>
              <a:latin typeface="+mj-lt"/>
            </a:endParaRPr>
          </a:p>
          <a:p>
            <a:pPr algn="l"/>
            <a:r>
              <a:rPr lang="lt-LT" sz="2400" dirty="0" smtClean="0">
                <a:solidFill>
                  <a:srgbClr val="FF0000"/>
                </a:solidFill>
                <a:latin typeface="+mj-lt"/>
              </a:rPr>
              <a:t>Ugnikalnis</a:t>
            </a:r>
            <a:endParaRPr lang="lt-LT" sz="1000" dirty="0" smtClean="0">
              <a:solidFill>
                <a:srgbClr val="000000"/>
              </a:solidFill>
              <a:latin typeface="+mj-lt"/>
            </a:endParaRPr>
          </a:p>
          <a:p>
            <a:endParaRPr lang="lt-LT" sz="1800" dirty="0" smtClean="0">
              <a:solidFill>
                <a:srgbClr val="000000"/>
              </a:solidFill>
              <a:latin typeface="+mj-lt"/>
            </a:endParaRPr>
          </a:p>
          <a:p>
            <a:endParaRPr lang="lt-LT" sz="1800" dirty="0" smtClean="0">
              <a:solidFill>
                <a:srgbClr val="000000"/>
              </a:solidFill>
              <a:latin typeface="+mj-lt"/>
            </a:endParaRPr>
          </a:p>
          <a:p>
            <a:pPr algn="l"/>
            <a:endParaRPr lang="lt-LT" sz="1800" dirty="0" smtClean="0">
              <a:solidFill>
                <a:srgbClr val="000000"/>
              </a:solidFill>
              <a:latin typeface="+mj-lt"/>
            </a:endParaRPr>
          </a:p>
          <a:p>
            <a:pPr algn="l"/>
            <a:r>
              <a:rPr lang="lt-LT" sz="1800" dirty="0" smtClean="0">
                <a:solidFill>
                  <a:srgbClr val="000000"/>
                </a:solidFill>
                <a:latin typeface="+mj-lt"/>
              </a:rPr>
              <a:t>kitas pavadinimas </a:t>
            </a:r>
            <a:r>
              <a:rPr lang="lt-LT" sz="1800" i="1" dirty="0" smtClean="0">
                <a:solidFill>
                  <a:srgbClr val="000000"/>
                </a:solidFill>
                <a:latin typeface="+mj-lt"/>
              </a:rPr>
              <a:t>vulkanas</a:t>
            </a:r>
            <a:r>
              <a:rPr lang="lt-LT" sz="1800" dirty="0" smtClean="0">
                <a:solidFill>
                  <a:srgbClr val="000000"/>
                </a:solidFill>
                <a:latin typeface="+mj-lt"/>
              </a:rPr>
              <a:t>, pagal senovės romėnų dievo </a:t>
            </a:r>
            <a:r>
              <a:rPr lang="lt-LT" sz="1800" dirty="0" smtClean="0">
                <a:solidFill>
                  <a:srgbClr val="FF0000"/>
                </a:solidFill>
                <a:latin typeface="+mj-lt"/>
              </a:rPr>
              <a:t>Vulkano</a:t>
            </a:r>
            <a:r>
              <a:rPr lang="lt-LT" sz="1800" dirty="0" smtClean="0">
                <a:solidFill>
                  <a:schemeClr val="accent2"/>
                </a:solidFill>
                <a:latin typeface="+mj-lt"/>
              </a:rPr>
              <a:t> </a:t>
            </a:r>
            <a:r>
              <a:rPr lang="lt-LT" sz="1800" dirty="0" smtClean="0">
                <a:solidFill>
                  <a:srgbClr val="000000"/>
                </a:solidFill>
                <a:latin typeface="+mj-lt"/>
              </a:rPr>
              <a:t>vardą) – kalnas su </a:t>
            </a:r>
            <a:r>
              <a:rPr lang="lt-LT" sz="1800" dirty="0" smtClean="0">
                <a:solidFill>
                  <a:srgbClr val="FF0000"/>
                </a:solidFill>
                <a:latin typeface="+mj-lt"/>
              </a:rPr>
              <a:t>krateriu</a:t>
            </a:r>
            <a:r>
              <a:rPr lang="lt-LT" sz="1800" dirty="0" smtClean="0">
                <a:solidFill>
                  <a:srgbClr val="000000"/>
                </a:solidFill>
                <a:latin typeface="+mj-lt"/>
              </a:rPr>
              <a:t>, pro kurį iš gelmių veržiasi </a:t>
            </a:r>
            <a:r>
              <a:rPr lang="lt-LT" sz="1800" dirty="0" smtClean="0">
                <a:solidFill>
                  <a:srgbClr val="FF0000"/>
                </a:solidFill>
                <a:latin typeface="+mj-lt"/>
              </a:rPr>
              <a:t>lava</a:t>
            </a:r>
            <a:r>
              <a:rPr lang="lt-LT" sz="1800" dirty="0" smtClean="0">
                <a:solidFill>
                  <a:srgbClr val="000000"/>
                </a:solidFill>
                <a:latin typeface="+mj-lt"/>
              </a:rPr>
              <a:t>, akmenys, </a:t>
            </a:r>
            <a:r>
              <a:rPr lang="lt-LT" sz="1800" dirty="0" smtClean="0">
                <a:solidFill>
                  <a:srgbClr val="FF0000"/>
                </a:solidFill>
                <a:latin typeface="+mj-lt"/>
              </a:rPr>
              <a:t>pelenai</a:t>
            </a:r>
            <a:r>
              <a:rPr lang="lt-LT" sz="1800" dirty="0" smtClean="0">
                <a:solidFill>
                  <a:srgbClr val="000000"/>
                </a:solidFill>
                <a:latin typeface="+mj-lt"/>
              </a:rPr>
              <a:t>, </a:t>
            </a:r>
            <a:r>
              <a:rPr lang="lt-LT" sz="1800" dirty="0" smtClean="0">
                <a:solidFill>
                  <a:srgbClr val="FF0000"/>
                </a:solidFill>
                <a:latin typeface="+mj-lt"/>
              </a:rPr>
              <a:t>dujos</a:t>
            </a:r>
            <a:r>
              <a:rPr lang="lt-LT" sz="1800" dirty="0" smtClean="0">
                <a:solidFill>
                  <a:srgbClr val="000000"/>
                </a:solidFill>
                <a:latin typeface="+mj-lt"/>
              </a:rPr>
              <a:t>. </a:t>
            </a:r>
          </a:p>
          <a:p>
            <a:pPr algn="l"/>
            <a:endParaRPr lang="lt-LT" sz="1800" dirty="0" smtClean="0">
              <a:solidFill>
                <a:srgbClr val="000000"/>
              </a:solidFill>
              <a:latin typeface="+mj-lt"/>
            </a:endParaRPr>
          </a:p>
          <a:p>
            <a:pPr algn="l"/>
            <a:endParaRPr lang="lt-LT" sz="1800" dirty="0" smtClean="0">
              <a:solidFill>
                <a:srgbClr val="000000"/>
              </a:solidFill>
              <a:latin typeface="+mj-lt"/>
            </a:endParaRPr>
          </a:p>
          <a:p>
            <a:pPr algn="l"/>
            <a:endParaRPr lang="lt-LT" sz="1800" dirty="0" smtClean="0">
              <a:solidFill>
                <a:srgbClr val="000000"/>
              </a:solidFill>
              <a:latin typeface="+mj-lt"/>
            </a:endParaRPr>
          </a:p>
          <a:p>
            <a:pPr algn="l"/>
            <a:endParaRPr lang="lt-LT" sz="1800" dirty="0" smtClean="0">
              <a:solidFill>
                <a:srgbClr val="000000"/>
              </a:solidFill>
              <a:latin typeface="+mj-lt"/>
            </a:endParaRPr>
          </a:p>
          <a:p>
            <a:pPr algn="l"/>
            <a:endParaRPr lang="lt-LT" sz="1800" dirty="0" smtClean="0">
              <a:solidFill>
                <a:srgbClr val="000000"/>
              </a:solidFill>
              <a:latin typeface="+mj-lt"/>
            </a:endParaRPr>
          </a:p>
          <a:p>
            <a:pPr algn="l"/>
            <a:endParaRPr lang="lt-LT" sz="1800" dirty="0" smtClean="0">
              <a:solidFill>
                <a:srgbClr val="000000"/>
              </a:solidFill>
              <a:latin typeface="+mj-lt"/>
            </a:endParaRPr>
          </a:p>
          <a:p>
            <a:pPr algn="l"/>
            <a:endParaRPr lang="lt-LT" sz="1800" dirty="0" smtClean="0">
              <a:solidFill>
                <a:srgbClr val="000000"/>
              </a:solidFill>
              <a:latin typeface="+mj-lt"/>
            </a:endParaRPr>
          </a:p>
          <a:p>
            <a:pPr algn="l"/>
            <a:endParaRPr lang="lt-LT" sz="1800" dirty="0" smtClean="0">
              <a:solidFill>
                <a:srgbClr val="000000"/>
              </a:solidFill>
              <a:latin typeface="+mj-lt"/>
            </a:endParaRPr>
          </a:p>
          <a:p>
            <a:pPr algn="l"/>
            <a:endParaRPr lang="lt-LT" sz="1800" dirty="0" smtClean="0">
              <a:solidFill>
                <a:srgbClr val="000000"/>
              </a:solidFill>
              <a:latin typeface="+mj-lt"/>
            </a:endParaRPr>
          </a:p>
          <a:p>
            <a:endParaRPr lang="lt-LT" dirty="0">
              <a:solidFill>
                <a:srgbClr val="000000"/>
              </a:solidFill>
              <a:latin typeface="+mj-lt"/>
            </a:endParaRPr>
          </a:p>
          <a:p>
            <a:endParaRPr lang="lt-LT" dirty="0" smtClean="0">
              <a:solidFill>
                <a:srgbClr val="000000"/>
              </a:solidFill>
              <a:latin typeface="+mj-lt"/>
            </a:endParaRPr>
          </a:p>
        </p:txBody>
      </p:sp>
    </p:spTree>
  </p:cSld>
  <p:clrMapOvr>
    <a:masterClrMapping/>
  </p:clrMapOvr>
  <p:transition spd="slow" advTm="2762">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2920" y="530352"/>
            <a:ext cx="4140518" cy="5327540"/>
          </a:xfrm>
          <a:effectLst>
            <a:outerShdw blurRad="50800" dist="38100" dir="5400000" algn="t"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a:normAutofit fontScale="70000" lnSpcReduction="20000"/>
          </a:bodyPr>
          <a:lstStyle/>
          <a:p>
            <a:r>
              <a:rPr lang="lt-LT" dirty="0" smtClean="0">
                <a:solidFill>
                  <a:schemeClr val="accent1">
                    <a:lumMod val="60000"/>
                    <a:lumOff val="40000"/>
                  </a:schemeClr>
                </a:solidFill>
                <a:hlinkClick r:id="rId2" action="ppaction://hlinkfile" tooltip="Romėnų mitologija"/>
              </a:rPr>
              <a:t>Romėnų mitologijoje</a:t>
            </a:r>
            <a:r>
              <a:rPr lang="lt-LT" dirty="0" smtClean="0">
                <a:solidFill>
                  <a:schemeClr val="accent1">
                    <a:lumMod val="60000"/>
                    <a:lumOff val="40000"/>
                  </a:schemeClr>
                </a:solidFill>
              </a:rPr>
              <a:t> </a:t>
            </a:r>
            <a:r>
              <a:rPr lang="lt-LT" b="1" dirty="0" smtClean="0">
                <a:solidFill>
                  <a:schemeClr val="accent1">
                    <a:lumMod val="60000"/>
                    <a:lumOff val="40000"/>
                  </a:schemeClr>
                </a:solidFill>
              </a:rPr>
              <a:t>Vulkanas</a:t>
            </a:r>
            <a:r>
              <a:rPr lang="lt-LT" dirty="0" smtClean="0">
                <a:solidFill>
                  <a:schemeClr val="accent1">
                    <a:lumMod val="60000"/>
                    <a:lumOff val="40000"/>
                  </a:schemeClr>
                </a:solidFill>
              </a:rPr>
              <a:t> buvo ugnies, ugnikalnių, geležies ir kalvystės dievas. </a:t>
            </a:r>
          </a:p>
          <a:p>
            <a:endParaRPr lang="lt-LT" dirty="0" smtClean="0"/>
          </a:p>
          <a:p>
            <a:r>
              <a:rPr lang="lt-LT" dirty="0" smtClean="0">
                <a:solidFill>
                  <a:schemeClr val="accent1">
                    <a:lumMod val="60000"/>
                    <a:lumOff val="40000"/>
                  </a:schemeClr>
                </a:solidFill>
              </a:rPr>
              <a:t>Vulkano atitikmuo </a:t>
            </a:r>
            <a:r>
              <a:rPr lang="lt-LT" dirty="0" smtClean="0">
                <a:solidFill>
                  <a:schemeClr val="accent1">
                    <a:lumMod val="60000"/>
                    <a:lumOff val="40000"/>
                  </a:schemeClr>
                </a:solidFill>
                <a:hlinkClick r:id="rId3" action="ppaction://hlinkfile" tooltip="Graikų mitologija"/>
              </a:rPr>
              <a:t>graikų mitologijoje</a:t>
            </a:r>
            <a:r>
              <a:rPr lang="lt-LT" dirty="0" smtClean="0">
                <a:solidFill>
                  <a:schemeClr val="accent1">
                    <a:lumMod val="60000"/>
                    <a:lumOff val="40000"/>
                  </a:schemeClr>
                </a:solidFill>
              </a:rPr>
              <a:t> dievas </a:t>
            </a:r>
            <a:r>
              <a:rPr lang="lt-LT" dirty="0" smtClean="0">
                <a:solidFill>
                  <a:schemeClr val="accent1">
                    <a:lumMod val="60000"/>
                    <a:lumOff val="40000"/>
                  </a:schemeClr>
                </a:solidFill>
                <a:hlinkClick r:id="rId4" action="ppaction://hlinkfile" tooltip="Hefaistas"/>
              </a:rPr>
              <a:t>Hefaistas</a:t>
            </a:r>
            <a:r>
              <a:rPr lang="lt-LT" dirty="0" smtClean="0">
                <a:solidFill>
                  <a:schemeClr val="accent1">
                    <a:lumMod val="60000"/>
                    <a:lumOff val="40000"/>
                  </a:schemeClr>
                </a:solidFill>
              </a:rPr>
              <a:t>.</a:t>
            </a:r>
          </a:p>
          <a:p>
            <a:endParaRPr lang="lt-LT" dirty="0" smtClean="0">
              <a:solidFill>
                <a:schemeClr val="accent1">
                  <a:lumMod val="60000"/>
                  <a:lumOff val="40000"/>
                </a:schemeClr>
              </a:solidFill>
            </a:endParaRPr>
          </a:p>
          <a:p>
            <a:r>
              <a:rPr lang="lt-LT" dirty="0" smtClean="0">
                <a:solidFill>
                  <a:schemeClr val="accent1">
                    <a:lumMod val="60000"/>
                    <a:lumOff val="40000"/>
                  </a:schemeClr>
                </a:solidFill>
              </a:rPr>
              <a:t>Buvo manoma, kad jo kalvė yra po </a:t>
            </a:r>
            <a:r>
              <a:rPr lang="lt-LT" dirty="0" smtClean="0">
                <a:solidFill>
                  <a:schemeClr val="accent1">
                    <a:lumMod val="60000"/>
                    <a:lumOff val="40000"/>
                  </a:schemeClr>
                </a:solidFill>
                <a:hlinkClick r:id="rId5" action="ppaction://hlinkfile" tooltip="Etna"/>
              </a:rPr>
              <a:t>Etna</a:t>
            </a:r>
            <a:r>
              <a:rPr lang="lt-LT" dirty="0" smtClean="0">
                <a:solidFill>
                  <a:schemeClr val="accent1">
                    <a:lumMod val="60000"/>
                    <a:lumOff val="40000"/>
                  </a:schemeClr>
                </a:solidFill>
              </a:rPr>
              <a:t> </a:t>
            </a:r>
            <a:r>
              <a:rPr lang="lt-LT" dirty="0" smtClean="0">
                <a:solidFill>
                  <a:schemeClr val="accent1">
                    <a:lumMod val="60000"/>
                    <a:lumOff val="40000"/>
                  </a:schemeClr>
                </a:solidFill>
                <a:hlinkClick r:id="rId6" action="ppaction://hlinkfile" tooltip="Sicilija"/>
              </a:rPr>
              <a:t>Sicilijoje</a:t>
            </a:r>
            <a:r>
              <a:rPr lang="lt-LT" dirty="0" smtClean="0">
                <a:solidFill>
                  <a:schemeClr val="accent1">
                    <a:lumMod val="60000"/>
                    <a:lumOff val="40000"/>
                  </a:schemeClr>
                </a:solidFill>
              </a:rPr>
              <a:t>. </a:t>
            </a:r>
            <a:r>
              <a:rPr lang="lt-LT" dirty="0" smtClean="0">
                <a:solidFill>
                  <a:schemeClr val="accent1">
                    <a:lumMod val="60000"/>
                    <a:lumOff val="40000"/>
                  </a:schemeClr>
                </a:solidFill>
                <a:hlinkClick r:id="rId7" action="ppaction://hlinkfile" tooltip="Rugpjūčio 23"/>
              </a:rPr>
              <a:t>Rugpjūčio 23</a:t>
            </a:r>
            <a:r>
              <a:rPr lang="lt-LT" dirty="0" smtClean="0">
                <a:solidFill>
                  <a:schemeClr val="accent1">
                    <a:lumMod val="60000"/>
                    <a:lumOff val="40000"/>
                  </a:schemeClr>
                </a:solidFill>
              </a:rPr>
              <a:t> d. buvo švenčiamas </a:t>
            </a:r>
            <a:r>
              <a:rPr lang="lt-LT" dirty="0" err="1" smtClean="0">
                <a:solidFill>
                  <a:schemeClr val="accent1">
                    <a:lumMod val="60000"/>
                    <a:lumOff val="40000"/>
                  </a:schemeClr>
                </a:solidFill>
              </a:rPr>
              <a:t>Vulkanijos</a:t>
            </a:r>
            <a:r>
              <a:rPr lang="lt-LT" dirty="0" smtClean="0">
                <a:solidFill>
                  <a:schemeClr val="accent1">
                    <a:lumMod val="60000"/>
                    <a:lumOff val="40000"/>
                  </a:schemeClr>
                </a:solidFill>
              </a:rPr>
              <a:t> festivalis skirtas Vulkanui. </a:t>
            </a:r>
            <a:r>
              <a:rPr lang="lt-LT" dirty="0" smtClean="0">
                <a:solidFill>
                  <a:schemeClr val="accent4">
                    <a:lumMod val="60000"/>
                    <a:lumOff val="40000"/>
                  </a:schemeClr>
                </a:solidFill>
              </a:rPr>
              <a:t>Žuvys </a:t>
            </a:r>
            <a:r>
              <a:rPr lang="lt-LT" dirty="0" smtClean="0">
                <a:solidFill>
                  <a:schemeClr val="accent1">
                    <a:lumMod val="60000"/>
                    <a:lumOff val="40000"/>
                  </a:schemeClr>
                </a:solidFill>
              </a:rPr>
              <a:t>ir nedideli gyvūnai buvo metami į ugnį.</a:t>
            </a:r>
          </a:p>
          <a:p>
            <a:endParaRPr lang="lt-LT" dirty="0" smtClean="0"/>
          </a:p>
          <a:p>
            <a:r>
              <a:rPr lang="lt-LT" dirty="0" smtClean="0">
                <a:solidFill>
                  <a:schemeClr val="accent1">
                    <a:lumMod val="60000"/>
                    <a:lumOff val="40000"/>
                  </a:schemeClr>
                </a:solidFill>
              </a:rPr>
              <a:t>Vulkano statula, esanti </a:t>
            </a:r>
            <a:r>
              <a:rPr lang="lt-LT" dirty="0" err="1" smtClean="0">
                <a:solidFill>
                  <a:schemeClr val="accent1">
                    <a:lumMod val="60000"/>
                    <a:lumOff val="40000"/>
                  </a:schemeClr>
                </a:solidFill>
              </a:rPr>
              <a:t>Birmighame</a:t>
            </a:r>
            <a:r>
              <a:rPr lang="lt-LT" dirty="0" smtClean="0">
                <a:solidFill>
                  <a:schemeClr val="accent1">
                    <a:lumMod val="60000"/>
                    <a:lumOff val="40000"/>
                  </a:schemeClr>
                </a:solidFill>
              </a:rPr>
              <a:t> </a:t>
            </a:r>
            <a:r>
              <a:rPr lang="lt-LT" dirty="0" smtClean="0">
                <a:solidFill>
                  <a:schemeClr val="accent1">
                    <a:lumMod val="60000"/>
                    <a:lumOff val="40000"/>
                  </a:schemeClr>
                </a:solidFill>
                <a:hlinkClick r:id="rId8" action="ppaction://hlinkfile" tooltip="Alabama"/>
              </a:rPr>
              <a:t>Alabamoje</a:t>
            </a:r>
            <a:r>
              <a:rPr lang="lt-LT" dirty="0" smtClean="0">
                <a:solidFill>
                  <a:schemeClr val="accent1">
                    <a:lumMod val="60000"/>
                    <a:lumOff val="40000"/>
                  </a:schemeClr>
                </a:solidFill>
              </a:rPr>
              <a:t> yra didžiausia geležinė statula pasaulyje.</a:t>
            </a:r>
          </a:p>
          <a:p>
            <a:endParaRPr lang="lt-LT" dirty="0"/>
          </a:p>
        </p:txBody>
      </p:sp>
      <p:sp>
        <p:nvSpPr>
          <p:cNvPr id="7" name="Прямоугольник 6"/>
          <p:cNvSpPr/>
          <p:nvPr/>
        </p:nvSpPr>
        <p:spPr>
          <a:xfrm>
            <a:off x="4857752" y="4929198"/>
            <a:ext cx="3643338" cy="954107"/>
          </a:xfrm>
          <a:prstGeom prst="rect">
            <a:avLst/>
          </a:prstGeom>
        </p:spPr>
        <p:txBody>
          <a:bodyPr wrap="square">
            <a:spAutoFit/>
          </a:bodyPr>
          <a:lstStyle/>
          <a:p>
            <a:pPr algn="r"/>
            <a:r>
              <a:rPr lang="lt-LT" sz="1400" dirty="0" smtClean="0"/>
              <a:t>VULKANAS</a:t>
            </a:r>
          </a:p>
          <a:p>
            <a:pPr algn="r"/>
            <a:r>
              <a:rPr lang="lt-LT" sz="1400" dirty="0" smtClean="0"/>
              <a:t>Romėnų ugnies dievas Vulkanas. Kalvių globėjas, kaldavo ginklus dievams. Jo kalvė yra ugnikalnyje. </a:t>
            </a:r>
            <a:endParaRPr lang="lt-LT" sz="1400" dirty="0"/>
          </a:p>
        </p:txBody>
      </p:sp>
      <p:pic>
        <p:nvPicPr>
          <p:cNvPr id="8" name="Рисунок 7" descr="imagesCAUYEQGX.jpg"/>
          <p:cNvPicPr>
            <a:picLocks noChangeAspect="1"/>
          </p:cNvPicPr>
          <p:nvPr/>
        </p:nvPicPr>
        <p:blipFill>
          <a:blip r:embed="rId9" cstate="print"/>
          <a:stretch>
            <a:fillRect/>
          </a:stretch>
        </p:blipFill>
        <p:spPr>
          <a:xfrm>
            <a:off x="7358082" y="500042"/>
            <a:ext cx="1333380" cy="3571900"/>
          </a:xfrm>
          <a:prstGeom prst="rect">
            <a:avLst/>
          </a:prstGeom>
        </p:spPr>
      </p:pic>
      <p:pic>
        <p:nvPicPr>
          <p:cNvPr id="9" name="Рисунок 8" descr="vulkanas2.jpg"/>
          <p:cNvPicPr>
            <a:picLocks noChangeAspect="1"/>
          </p:cNvPicPr>
          <p:nvPr/>
        </p:nvPicPr>
        <p:blipFill>
          <a:blip r:embed="rId10" cstate="print"/>
          <a:stretch>
            <a:fillRect/>
          </a:stretch>
        </p:blipFill>
        <p:spPr>
          <a:xfrm>
            <a:off x="4786314" y="1500174"/>
            <a:ext cx="2540000" cy="3175000"/>
          </a:xfrm>
          <a:prstGeom prst="rect">
            <a:avLst/>
          </a:prstGeom>
        </p:spPr>
      </p:pic>
    </p:spTree>
  </p:cSld>
  <p:clrMapOvr>
    <a:masterClrMapping/>
  </p:clrMapOvr>
  <p:transition>
    <p:check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vol_schema.gif"/>
          <p:cNvPicPr>
            <a:picLocks noGrp="1" noChangeAspect="1"/>
          </p:cNvPicPr>
          <p:nvPr>
            <p:ph idx="1"/>
          </p:nvPr>
        </p:nvPicPr>
        <p:blipFill>
          <a:blip r:embed="rId2" cstate="print"/>
          <a:stretch>
            <a:fillRect/>
          </a:stretch>
        </p:blipFill>
        <p:spPr>
          <a:xfrm>
            <a:off x="2643174" y="1214422"/>
            <a:ext cx="5819024" cy="5123062"/>
          </a:xfrm>
        </p:spPr>
      </p:pic>
      <p:sp>
        <p:nvSpPr>
          <p:cNvPr id="3" name="Заголовок 2"/>
          <p:cNvSpPr>
            <a:spLocks noGrp="1"/>
          </p:cNvSpPr>
          <p:nvPr>
            <p:ph type="title"/>
          </p:nvPr>
        </p:nvSpPr>
        <p:spPr/>
        <p:txBody>
          <a:bodyPr/>
          <a:lstStyle/>
          <a:p>
            <a:r>
              <a:rPr lang="lt-LT" dirty="0" smtClean="0"/>
              <a:t>Ugnikalnio sandara</a:t>
            </a:r>
            <a:endParaRPr lang="lt-LT" dirty="0"/>
          </a:p>
        </p:txBody>
      </p:sp>
    </p:spTree>
  </p:cSld>
  <p:clrMapOvr>
    <a:masterClrMapping/>
  </p:clrMapOvr>
  <p:transition>
    <p:plu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58204" cy="2082792"/>
          </a:xfrm>
        </p:spPr>
        <p:txBody>
          <a:bodyPr>
            <a:noAutofit/>
          </a:bodyPr>
          <a:lstStyle/>
          <a:p>
            <a:r>
              <a:rPr lang="lt-LT" sz="2800" dirty="0" smtClean="0">
                <a:solidFill>
                  <a:schemeClr val="accent2"/>
                </a:solidFill>
              </a:rPr>
              <a:t>Ugnikalnis</a:t>
            </a:r>
            <a:r>
              <a:rPr lang="lt-LT" sz="1600" dirty="0" smtClean="0">
                <a:solidFill>
                  <a:schemeClr val="accent2"/>
                </a:solidFill>
              </a:rPr>
              <a:t> </a:t>
            </a:r>
            <a:r>
              <a:rPr lang="lt-LT" sz="1600" dirty="0" smtClean="0"/>
              <a:t>- vieta sausumoje ar po vandeniu, pro kurią iš požeminio magmos židinio per žiotis (kraterį) nuolat ar kartkartėmis į Žemės paviršių, atmosferą išsiveržia lava, vandens garai, vulkaninės dujos, vulkaninės bombos, smėlis, pelenai.</a:t>
            </a:r>
            <a:r>
              <a:rPr lang="lt-LT" sz="1400" dirty="0" smtClean="0"/>
              <a:t/>
            </a:r>
            <a:br>
              <a:rPr lang="lt-LT" sz="1400" dirty="0" smtClean="0"/>
            </a:br>
            <a:endParaRPr lang="lt-LT" sz="1400" dirty="0"/>
          </a:p>
        </p:txBody>
      </p:sp>
      <p:pic>
        <p:nvPicPr>
          <p:cNvPr id="1027" name="Picture 3" descr="C:\Users\Kotletas\AppData\Local\Temp\Low\Коллекции\Подборка\00282861.gif"/>
          <p:cNvPicPr>
            <a:picLocks noChangeAspect="1" noChangeArrowheads="1" noCrop="1"/>
          </p:cNvPicPr>
          <p:nvPr/>
        </p:nvPicPr>
        <p:blipFill>
          <a:blip r:embed="rId2" cstate="print"/>
          <a:srcRect/>
          <a:stretch>
            <a:fillRect/>
          </a:stretch>
        </p:blipFill>
        <p:spPr bwMode="auto">
          <a:xfrm>
            <a:off x="571472" y="2857496"/>
            <a:ext cx="1687197" cy="1323981"/>
          </a:xfrm>
          <a:prstGeom prst="rect">
            <a:avLst/>
          </a:prstGeom>
          <a:noFill/>
        </p:spPr>
      </p:pic>
      <p:pic>
        <p:nvPicPr>
          <p:cNvPr id="1029" name="Picture 5" descr="http://upload.wikimedia.org/wikipedia/commons/thumb/a/a7/MSH80_st_helens_eruption_plume_07-22-80.jpg/250px-MSH80_st_helens_eruption_plume_07-22-80.jpg">
            <a:hlinkClick r:id="rId3"/>
          </p:cNvPr>
          <p:cNvPicPr>
            <a:picLocks noChangeAspect="1" noChangeArrowheads="1"/>
          </p:cNvPicPr>
          <p:nvPr/>
        </p:nvPicPr>
        <p:blipFill>
          <a:blip r:embed="rId4" cstate="print"/>
          <a:srcRect/>
          <a:stretch>
            <a:fillRect/>
          </a:stretch>
        </p:blipFill>
        <p:spPr bwMode="auto">
          <a:xfrm>
            <a:off x="2643174" y="2071678"/>
            <a:ext cx="2837947" cy="4143404"/>
          </a:xfrm>
          <a:prstGeom prst="rect">
            <a:avLst/>
          </a:prstGeom>
          <a:noFill/>
        </p:spPr>
      </p:pic>
      <p:pic>
        <p:nvPicPr>
          <p:cNvPr id="1031" name="Picture 7" descr="вулканы,дымы,извержение,извержения,пары,пепел,природа"/>
          <p:cNvPicPr>
            <a:picLocks noChangeAspect="1" noChangeArrowheads="1"/>
          </p:cNvPicPr>
          <p:nvPr/>
        </p:nvPicPr>
        <p:blipFill>
          <a:blip r:embed="rId5" cstate="print"/>
          <a:srcRect/>
          <a:stretch>
            <a:fillRect/>
          </a:stretch>
        </p:blipFill>
        <p:spPr bwMode="auto">
          <a:xfrm>
            <a:off x="5929322" y="2000240"/>
            <a:ext cx="2738435" cy="2738435"/>
          </a:xfrm>
          <a:prstGeom prst="rect">
            <a:avLst/>
          </a:prstGeom>
          <a:noFill/>
        </p:spPr>
      </p:pic>
    </p:spTree>
  </p:cSld>
  <p:clrMapOvr>
    <a:masterClrMapping/>
  </p:clrMapOvr>
  <p:transition spd="slow">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Evening Splendor, Volcanoes National Park, Hawaii_2.jpg"/>
          <p:cNvPicPr>
            <a:picLocks noGrp="1" noChangeAspect="1"/>
          </p:cNvPicPr>
          <p:nvPr>
            <p:ph idx="1"/>
          </p:nvPr>
        </p:nvPicPr>
        <p:blipFill>
          <a:blip r:embed="rId2" cstate="print"/>
          <a:stretch>
            <a:fillRect/>
          </a:stretch>
        </p:blipFill>
        <p:spPr>
          <a:xfrm>
            <a:off x="214282" y="214290"/>
            <a:ext cx="8572560" cy="6429423"/>
          </a:xfrm>
        </p:spPr>
      </p:pic>
      <p:pic>
        <p:nvPicPr>
          <p:cNvPr id="9" name="Рисунок 8" descr="volcanic-world-map.gif"/>
          <p:cNvPicPr>
            <a:picLocks noChangeAspect="1"/>
          </p:cNvPicPr>
          <p:nvPr/>
        </p:nvPicPr>
        <p:blipFill>
          <a:blip r:embed="rId3" cstate="print"/>
          <a:stretch>
            <a:fillRect/>
          </a:stretch>
        </p:blipFill>
        <p:spPr>
          <a:xfrm>
            <a:off x="1500166" y="3071810"/>
            <a:ext cx="7299726" cy="3571900"/>
          </a:xfrm>
          <a:prstGeom prst="ellipse">
            <a:avLst/>
          </a:prstGeom>
          <a:ln>
            <a:noFill/>
          </a:ln>
          <a:effectLst>
            <a:softEdge rad="112500"/>
          </a:effectLst>
        </p:spPr>
      </p:pic>
      <p:sp>
        <p:nvSpPr>
          <p:cNvPr id="8" name="Заголовок 7"/>
          <p:cNvSpPr>
            <a:spLocks noGrp="1"/>
          </p:cNvSpPr>
          <p:nvPr>
            <p:ph type="title"/>
          </p:nvPr>
        </p:nvSpPr>
        <p:spPr>
          <a:xfrm>
            <a:off x="428596" y="357166"/>
            <a:ext cx="8286808" cy="2286016"/>
          </a:xfrm>
        </p:spPr>
        <p:style>
          <a:lnRef idx="2">
            <a:schemeClr val="accent2"/>
          </a:lnRef>
          <a:fillRef idx="1">
            <a:schemeClr val="lt1"/>
          </a:fillRef>
          <a:effectRef idx="0">
            <a:schemeClr val="accent2"/>
          </a:effectRef>
          <a:fontRef idx="minor">
            <a:schemeClr val="dk1"/>
          </a:fontRef>
        </p:style>
        <p:txBody>
          <a:bodyPr>
            <a:noAutofit/>
          </a:bodyPr>
          <a:lstStyle/>
          <a:p>
            <a:r>
              <a:rPr lang="lt-LT" sz="2000" dirty="0" smtClean="0"/>
              <a:t>Pagal aktyvumą ugnikalniai būna :</a:t>
            </a:r>
            <a:br>
              <a:rPr lang="lt-LT" sz="2000" dirty="0" smtClean="0"/>
            </a:br>
            <a:r>
              <a:rPr lang="lt-LT" sz="2000" dirty="0" smtClean="0">
                <a:solidFill>
                  <a:schemeClr val="accent2"/>
                </a:solidFill>
              </a:rPr>
              <a:t>aktyvūs (veikiantys). </a:t>
            </a:r>
            <a:br>
              <a:rPr lang="lt-LT" sz="2000" dirty="0" smtClean="0">
                <a:solidFill>
                  <a:schemeClr val="accent2"/>
                </a:solidFill>
              </a:rPr>
            </a:br>
            <a:r>
              <a:rPr lang="lt-LT" sz="2000" dirty="0" smtClean="0">
                <a:solidFill>
                  <a:schemeClr val="accent2"/>
                </a:solidFill>
              </a:rPr>
              <a:t/>
            </a:r>
            <a:br>
              <a:rPr lang="lt-LT" sz="2000" dirty="0" smtClean="0">
                <a:solidFill>
                  <a:schemeClr val="accent2"/>
                </a:solidFill>
              </a:rPr>
            </a:br>
            <a:r>
              <a:rPr lang="lt-LT" sz="2000" dirty="0" smtClean="0"/>
              <a:t>Aktyviu paprastai laikomas ugnikalnis, išsiveržęs istoriniais laikais. Jo išsiveržimą mena žmonijos istorija. Ypač daug (80 </a:t>
            </a:r>
            <a:r>
              <a:rPr lang="en-US" sz="2000" dirty="0" smtClean="0"/>
              <a:t>%) </a:t>
            </a:r>
            <a:r>
              <a:rPr lang="en-US" sz="2000" dirty="0" err="1" smtClean="0"/>
              <a:t>veikian</a:t>
            </a:r>
            <a:r>
              <a:rPr lang="lt-LT" sz="2000" dirty="0" err="1" smtClean="0"/>
              <a:t>čių</a:t>
            </a:r>
            <a:r>
              <a:rPr lang="lt-LT" sz="2000" dirty="0" smtClean="0"/>
              <a:t> ugnikalnių yra Ramųjį vandenyną juosiančiame </a:t>
            </a:r>
            <a:br>
              <a:rPr lang="lt-LT" sz="2000" dirty="0" smtClean="0"/>
            </a:br>
            <a:r>
              <a:rPr lang="lt-LT" sz="2000" dirty="0" smtClean="0">
                <a:solidFill>
                  <a:schemeClr val="accent2"/>
                </a:solidFill>
              </a:rPr>
              <a:t>Ugnies Žiede</a:t>
            </a:r>
            <a:r>
              <a:rPr lang="lt-LT" sz="2000" dirty="0" smtClean="0">
                <a:solidFill>
                  <a:schemeClr val="tx1"/>
                </a:solidFill>
              </a:rPr>
              <a:t>, kuris žymi litosferos plokščių ribas. </a:t>
            </a:r>
            <a:endParaRPr lang="lt-LT" sz="2000" dirty="0">
              <a:solidFill>
                <a:schemeClr val="tx1"/>
              </a:solidFill>
            </a:endParaRPr>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kilimanjaro2.jpg"/>
          <p:cNvPicPr>
            <a:picLocks noGrp="1" noChangeAspect="1"/>
          </p:cNvPicPr>
          <p:nvPr>
            <p:ph idx="1"/>
          </p:nvPr>
        </p:nvPicPr>
        <p:blipFill>
          <a:blip r:embed="rId2" cstate="print"/>
          <a:stretch>
            <a:fillRect/>
          </a:stretch>
        </p:blipFill>
        <p:spPr>
          <a:xfrm>
            <a:off x="1554692" y="1547400"/>
            <a:ext cx="5589076" cy="4191807"/>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3" name="Заголовок 2"/>
          <p:cNvSpPr>
            <a:spLocks noGrp="1"/>
          </p:cNvSpPr>
          <p:nvPr>
            <p:ph type="title"/>
          </p:nvPr>
        </p:nvSpPr>
        <p:spPr/>
        <p:style>
          <a:lnRef idx="2">
            <a:schemeClr val="accent4"/>
          </a:lnRef>
          <a:fillRef idx="1">
            <a:schemeClr val="lt1"/>
          </a:fillRef>
          <a:effectRef idx="0">
            <a:schemeClr val="accent4"/>
          </a:effectRef>
          <a:fontRef idx="minor">
            <a:schemeClr val="dk1"/>
          </a:fontRef>
        </p:style>
        <p:txBody>
          <a:bodyPr>
            <a:normAutofit/>
          </a:bodyPr>
          <a:lstStyle/>
          <a:p>
            <a:r>
              <a:rPr lang="lt-LT" sz="2000" dirty="0" smtClean="0">
                <a:solidFill>
                  <a:schemeClr val="accent4"/>
                </a:solidFill>
              </a:rPr>
              <a:t>Snaudžiantys (miegantys)</a:t>
            </a:r>
            <a:r>
              <a:rPr lang="lt-LT" sz="2000" dirty="0" smtClean="0"/>
              <a:t> – išsiveržę priešistoriniais laikais, tai yra, per pastaruosius 10-11 000 metų, </a:t>
            </a:r>
            <a:br>
              <a:rPr lang="lt-LT" sz="2000" dirty="0" smtClean="0"/>
            </a:br>
            <a:r>
              <a:rPr lang="lt-LT" sz="2000" i="1" dirty="0" smtClean="0"/>
              <a:t>pvz., Kilimandžaro ugnikalnis Afrikoje</a:t>
            </a:r>
            <a:endParaRPr lang="lt-LT" sz="2000" i="1" dirty="0">
              <a:solidFill>
                <a:schemeClr val="accent4"/>
              </a:solidFill>
            </a:endParaRPr>
          </a:p>
        </p:txBody>
      </p:sp>
    </p:spTree>
  </p:cSld>
  <p:clrMapOvr>
    <a:masterClrMapping/>
  </p:clrMapOvr>
  <p:transition>
    <p:pull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madakaskaras.jpg"/>
          <p:cNvPicPr>
            <a:picLocks noGrp="1" noChangeAspect="1"/>
          </p:cNvPicPr>
          <p:nvPr>
            <p:ph idx="1"/>
          </p:nvPr>
        </p:nvPicPr>
        <p:blipFill>
          <a:blip r:embed="rId3" cstate="print"/>
          <a:stretch>
            <a:fillRect/>
          </a:stretch>
        </p:blipFill>
        <p:spPr>
          <a:xfrm>
            <a:off x="1643042" y="500042"/>
            <a:ext cx="5674045" cy="607223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3" name="Заголовок 2"/>
          <p:cNvSpPr>
            <a:spLocks noGrp="1"/>
          </p:cNvSpPr>
          <p:nvPr>
            <p:ph type="title"/>
          </p:nvPr>
        </p:nvSpPr>
        <p:spPr>
          <a:xfrm>
            <a:off x="457200" y="274638"/>
            <a:ext cx="8186766" cy="1725602"/>
          </a:xfrm>
        </p:spPr>
        <p:style>
          <a:lnRef idx="2">
            <a:schemeClr val="accent4"/>
          </a:lnRef>
          <a:fillRef idx="1002">
            <a:schemeClr val="lt2"/>
          </a:fillRef>
          <a:effectRef idx="0">
            <a:schemeClr val="accent4"/>
          </a:effectRef>
          <a:fontRef idx="minor">
            <a:schemeClr val="dk1"/>
          </a:fontRef>
        </p:style>
        <p:txBody>
          <a:bodyPr>
            <a:noAutofit/>
          </a:bodyPr>
          <a:lstStyle/>
          <a:p>
            <a:r>
              <a:rPr lang="lt-LT" sz="2000" dirty="0" smtClean="0"/>
              <a:t/>
            </a:r>
            <a:br>
              <a:rPr lang="lt-LT" sz="2000" dirty="0" smtClean="0"/>
            </a:br>
            <a:r>
              <a:rPr lang="lt-LT" sz="2000" dirty="0" smtClean="0"/>
              <a:t/>
            </a:r>
            <a:br>
              <a:rPr lang="lt-LT" sz="2000" dirty="0" smtClean="0"/>
            </a:br>
            <a:r>
              <a:rPr lang="lt-LT" sz="2000" dirty="0" smtClean="0"/>
              <a:t/>
            </a:r>
            <a:br>
              <a:rPr lang="lt-LT" sz="2000" dirty="0" smtClean="0"/>
            </a:br>
            <a:r>
              <a:rPr lang="lt-LT" sz="2000" dirty="0" smtClean="0">
                <a:solidFill>
                  <a:srgbClr val="00B050"/>
                </a:solidFill>
              </a:rPr>
              <a:t>Užgesę </a:t>
            </a:r>
            <a:r>
              <a:rPr lang="lt-LT" sz="2000" dirty="0" smtClean="0"/>
              <a:t/>
            </a:r>
            <a:br>
              <a:rPr lang="lt-LT" sz="2000" dirty="0" smtClean="0"/>
            </a:br>
            <a:r>
              <a:rPr lang="lt-LT" sz="2000" dirty="0" smtClean="0"/>
              <a:t/>
            </a:r>
            <a:br>
              <a:rPr lang="lt-LT" sz="2000" dirty="0" smtClean="0"/>
            </a:br>
            <a:r>
              <a:rPr lang="lt-LT" sz="2000" dirty="0" smtClean="0"/>
              <a:t>– kai išsiveržimas mažai tikėtinas. Apie jų išsiveržimą žmonijos istorijoje nėra jokių duomenų. </a:t>
            </a:r>
            <a:r>
              <a:rPr lang="lt-LT" sz="1800" dirty="0" smtClean="0"/>
              <a:t/>
            </a:r>
            <a:br>
              <a:rPr lang="lt-LT" sz="1800" dirty="0" smtClean="0"/>
            </a:br>
            <a:r>
              <a:rPr lang="lt-LT" sz="2000" dirty="0" smtClean="0"/>
              <a:t/>
            </a:r>
            <a:br>
              <a:rPr lang="lt-LT" sz="2000" dirty="0" smtClean="0"/>
            </a:br>
            <a:r>
              <a:rPr lang="lt-LT" sz="2800" dirty="0" smtClean="0"/>
              <a:t/>
            </a:r>
            <a:br>
              <a:rPr lang="lt-LT" sz="2800" dirty="0" smtClean="0"/>
            </a:br>
            <a:endParaRPr lang="lt-LT" sz="2800" dirty="0"/>
          </a:p>
        </p:txBody>
      </p:sp>
    </p:spTree>
  </p:cSld>
  <p:clrMapOvr>
    <a:masterClrMapping/>
  </p:clrMapOvr>
  <p:transition>
    <p:wipe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642910" y="1481329"/>
            <a:ext cx="8043890" cy="4305126"/>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lt-LT" sz="2000" dirty="0" smtClean="0"/>
              <a:t>Ugnikalnius tiriantis mokslas vadinamas </a:t>
            </a:r>
            <a:r>
              <a:rPr lang="lt-LT" sz="2000" dirty="0" smtClean="0">
                <a:solidFill>
                  <a:srgbClr val="FFFF00"/>
                </a:solidFill>
              </a:rPr>
              <a:t>vulkanologija.</a:t>
            </a:r>
          </a:p>
          <a:p>
            <a:r>
              <a:rPr lang="lt-LT" sz="2000" dirty="0" err="1" smtClean="0">
                <a:solidFill>
                  <a:srgbClr val="FFFF00"/>
                </a:solidFill>
              </a:rPr>
              <a:t>Vulkanologas</a:t>
            </a:r>
            <a:r>
              <a:rPr lang="lt-LT" sz="2000" dirty="0" smtClean="0"/>
              <a:t> – žmogus tyrinėjantis ugnikalnius.</a:t>
            </a:r>
            <a:endParaRPr lang="lt-LT" sz="2000" dirty="0"/>
          </a:p>
        </p:txBody>
      </p:sp>
      <p:sp>
        <p:nvSpPr>
          <p:cNvPr id="3" name="Заголовок 2"/>
          <p:cNvSpPr>
            <a:spLocks noGrp="1"/>
          </p:cNvSpPr>
          <p:nvPr>
            <p:ph type="title"/>
          </p:nvPr>
        </p:nvSpPr>
        <p:spPr/>
        <p:txBody>
          <a:bodyPr>
            <a:noAutofit/>
          </a:bodyPr>
          <a:lstStyle/>
          <a:p>
            <a:r>
              <a:rPr lang="lt-LT" sz="2000" dirty="0" smtClean="0"/>
              <a:t>Iš 800 aktyvių ugnikalnių kasdien veikia bent 10. Daugiausiai tai nedideli išsiveržimai, nekeliantys pavojaus žmonėms ir aplinkai</a:t>
            </a:r>
            <a:endParaRPr lang="lt-LT" sz="2000" dirty="0"/>
          </a:p>
        </p:txBody>
      </p:sp>
      <p:pic>
        <p:nvPicPr>
          <p:cNvPr id="4" name="Рисунок 3" descr="MH900198697.JPG"/>
          <p:cNvPicPr>
            <a:picLocks noChangeAspect="1"/>
          </p:cNvPicPr>
          <p:nvPr/>
        </p:nvPicPr>
        <p:blipFill>
          <a:blip r:embed="rId2" cstate="print"/>
          <a:stretch>
            <a:fillRect/>
          </a:stretch>
        </p:blipFill>
        <p:spPr>
          <a:xfrm>
            <a:off x="500034" y="2428868"/>
            <a:ext cx="3286148" cy="3286148"/>
          </a:xfrm>
          <a:prstGeom prst="rect">
            <a:avLst/>
          </a:prstGeom>
        </p:spPr>
      </p:pic>
      <p:pic>
        <p:nvPicPr>
          <p:cNvPr id="5" name="Рисунок 4" descr="7881.jpg"/>
          <p:cNvPicPr>
            <a:picLocks noChangeAspect="1"/>
          </p:cNvPicPr>
          <p:nvPr/>
        </p:nvPicPr>
        <p:blipFill>
          <a:blip r:embed="rId3" cstate="print"/>
          <a:stretch>
            <a:fillRect/>
          </a:stretch>
        </p:blipFill>
        <p:spPr>
          <a:xfrm>
            <a:off x="4786313" y="2326814"/>
            <a:ext cx="3378597" cy="4102582"/>
          </a:xfrm>
          <a:prstGeom prst="rect">
            <a:avLst/>
          </a:prstGeom>
        </p:spPr>
      </p:pic>
    </p:spTree>
  </p:cSld>
  <p:clrMapOvr>
    <a:masterClrMapping/>
  </p:clrMapOvr>
  <p:transition>
    <p:wheel spokes="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190542467_0ab6f6417a_b.jpg"/>
          <p:cNvPicPr>
            <a:picLocks noGrp="1" noChangeAspect="1"/>
          </p:cNvPicPr>
          <p:nvPr>
            <p:ph idx="1"/>
          </p:nvPr>
        </p:nvPicPr>
        <p:blipFill>
          <a:blip r:embed="rId2" cstate="print"/>
          <a:stretch>
            <a:fillRect/>
          </a:stretch>
        </p:blipFill>
        <p:spPr>
          <a:xfrm>
            <a:off x="214282" y="2571744"/>
            <a:ext cx="4003130" cy="266223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prst="coolSlant"/>
            <a:contourClr>
              <a:srgbClr val="333333"/>
            </a:contourClr>
          </a:sp3d>
        </p:spPr>
      </p:pic>
      <p:pic>
        <p:nvPicPr>
          <p:cNvPr id="7" name="Рисунок 6" descr="Iceland%20ponies.jpg"/>
          <p:cNvPicPr>
            <a:picLocks noChangeAspect="1"/>
          </p:cNvPicPr>
          <p:nvPr/>
        </p:nvPicPr>
        <p:blipFill>
          <a:blip r:embed="rId3" cstate="print"/>
          <a:stretch>
            <a:fillRect/>
          </a:stretch>
        </p:blipFill>
        <p:spPr>
          <a:xfrm>
            <a:off x="4429124" y="4044298"/>
            <a:ext cx="3857652" cy="2520333"/>
          </a:xfrm>
          <a:prstGeom prst="rect">
            <a:avLst/>
          </a:prstGeom>
          <a:effectLst>
            <a:glow rad="101600">
              <a:srgbClr val="00B0F0">
                <a:alpha val="60000"/>
              </a:srgbClr>
            </a:glow>
          </a:effectLst>
        </p:spPr>
      </p:pic>
      <p:sp>
        <p:nvSpPr>
          <p:cNvPr id="3" name="Заголовок 2"/>
          <p:cNvSpPr>
            <a:spLocks noGrp="1"/>
          </p:cNvSpPr>
          <p:nvPr>
            <p:ph type="title"/>
          </p:nvPr>
        </p:nvSpPr>
        <p:spPr>
          <a:xfrm>
            <a:off x="457200" y="274638"/>
            <a:ext cx="8186766" cy="2082792"/>
          </a:xfrm>
          <a:solidFill>
            <a:srgbClr val="92D050"/>
          </a:solidFill>
          <a:ln>
            <a:solidFill>
              <a:srgbClr val="92D050"/>
            </a:solidFill>
          </a:ln>
          <a:scene3d>
            <a:camera prst="orthographicFront"/>
            <a:lightRig rig="soft" dir="t"/>
          </a:scene3d>
          <a:sp3d>
            <a:bevelT/>
          </a:sp3d>
        </p:spPr>
        <p:style>
          <a:lnRef idx="3">
            <a:schemeClr val="lt1"/>
          </a:lnRef>
          <a:fillRef idx="1">
            <a:schemeClr val="accent3"/>
          </a:fillRef>
          <a:effectRef idx="1">
            <a:schemeClr val="accent3"/>
          </a:effectRef>
          <a:fontRef idx="minor">
            <a:schemeClr val="lt1"/>
          </a:fontRef>
        </p:style>
        <p:txBody>
          <a:bodyPr>
            <a:normAutofit/>
            <a:scene3d>
              <a:camera prst="orthographicFront"/>
              <a:lightRig rig="soft" dir="t"/>
            </a:scene3d>
            <a:sp3d prstMaterial="softEdge">
              <a:bevelT w="25400" h="25400"/>
            </a:sp3d>
          </a:bodyPr>
          <a:lstStyle/>
          <a:p>
            <a:r>
              <a:rPr lang="lt-LT" sz="2000" dirty="0" smtClean="0">
                <a:solidFill>
                  <a:schemeClr val="tx1"/>
                </a:solidFill>
              </a:rPr>
              <a:t>Ugnikalnių išsiveržimai ir žemės drebėjimai priskiriami prie grėsmingiausių gamtos reiškinių. Nepaisydami pavojaus, kai kurių ugnikalnių papėdėse gyvena daug žmonių. Mat pelenų , sustingusios lavos paviršiuje per daugelį metų susidaro nepaprastai derlinga dirva, tinkama daržovėms, vaismedžiams auginti. </a:t>
            </a:r>
            <a:endParaRPr lang="lt-LT" sz="2000" dirty="0">
              <a:solidFill>
                <a:schemeClr val="tx1"/>
              </a:solidFill>
            </a:endParaRPr>
          </a:p>
        </p:txBody>
      </p:sp>
      <p:pic>
        <p:nvPicPr>
          <p:cNvPr id="5" name="Рисунок 4" descr="4231_Naked_Science_Vesuvius_Time_Bomb-10_05320299.jpg"/>
          <p:cNvPicPr>
            <a:picLocks noChangeAspect="1"/>
          </p:cNvPicPr>
          <p:nvPr/>
        </p:nvPicPr>
        <p:blipFill>
          <a:blip r:embed="rId4" cstate="print"/>
          <a:stretch>
            <a:fillRect/>
          </a:stretch>
        </p:blipFill>
        <p:spPr>
          <a:xfrm>
            <a:off x="4429124" y="2031528"/>
            <a:ext cx="3857652" cy="2168116"/>
          </a:xfrm>
          <a:prstGeom prst="rect">
            <a:avLst/>
          </a:prstGeom>
          <a:effectLst>
            <a:glow rad="101600">
              <a:srgbClr val="92D050">
                <a:alpha val="60000"/>
              </a:srgbClr>
            </a:glow>
          </a:effectLst>
        </p:spPr>
      </p:pic>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1215580709_vesuv_ausbruch_dw_w_606070g.jpg"/>
          <p:cNvPicPr>
            <a:picLocks noGrp="1" noChangeAspect="1"/>
          </p:cNvPicPr>
          <p:nvPr>
            <p:ph idx="1"/>
          </p:nvPr>
        </p:nvPicPr>
        <p:blipFill>
          <a:blip r:embed="rId2" cstate="print"/>
          <a:stretch>
            <a:fillRect/>
          </a:stretch>
        </p:blipFill>
        <p:spPr>
          <a:xfrm>
            <a:off x="428596" y="1643050"/>
            <a:ext cx="4381500" cy="2914650"/>
          </a:xfrm>
        </p:spPr>
      </p:pic>
      <p:sp>
        <p:nvSpPr>
          <p:cNvPr id="3" name="Заголовок 2"/>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lt-LT" sz="2000" dirty="0" smtClean="0">
                <a:solidFill>
                  <a:schemeClr val="tx1"/>
                </a:solidFill>
              </a:rPr>
              <a:t>Žymiausi pasaulio ugnikalniai </a:t>
            </a:r>
            <a:endParaRPr lang="lt-LT" sz="2000" dirty="0">
              <a:solidFill>
                <a:schemeClr val="tx1"/>
              </a:solidFill>
            </a:endParaRPr>
          </a:p>
        </p:txBody>
      </p:sp>
      <p:sp>
        <p:nvSpPr>
          <p:cNvPr id="6" name="Заголовок 2"/>
          <p:cNvSpPr txBox="1">
            <a:spLocks/>
          </p:cNvSpPr>
          <p:nvPr/>
        </p:nvSpPr>
        <p:spPr>
          <a:xfrm>
            <a:off x="428596" y="4643446"/>
            <a:ext cx="8229600" cy="1857388"/>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vert="horz" rtlCol="0" anchor="ctr">
            <a:normAutofit lnSpcReduction="10000"/>
            <a:scene3d>
              <a:camera prst="orthographicFront"/>
              <a:lightRig rig="soft" dir="t"/>
            </a:scene3d>
            <a:sp3d prstMaterial="softEdge">
              <a:bevelT w="25400" h="25400"/>
            </a:sp3d>
          </a:bodyPr>
          <a:lstStyle/>
          <a:p>
            <a:pPr lvl="0">
              <a:spcBef>
                <a:spcPct val="0"/>
              </a:spcBef>
            </a:pPr>
            <a:r>
              <a:rPr lang="lt-LT" sz="1600" b="1" dirty="0" smtClean="0">
                <a:solidFill>
                  <a:schemeClr val="tx1"/>
                </a:solidFill>
              </a:rPr>
              <a:t>Vezuvijus</a:t>
            </a:r>
          </a:p>
          <a:p>
            <a:pPr lvl="0">
              <a:spcBef>
                <a:spcPct val="0"/>
              </a:spcBef>
            </a:pPr>
            <a:endParaRPr lang="lt-LT" sz="1600" b="1" dirty="0" smtClean="0">
              <a:solidFill>
                <a:schemeClr val="tx1"/>
              </a:solidFill>
            </a:endParaRPr>
          </a:p>
          <a:p>
            <a:pPr lvl="0">
              <a:spcBef>
                <a:spcPct val="0"/>
              </a:spcBef>
            </a:pPr>
            <a:r>
              <a:rPr lang="lt-LT" sz="1600" dirty="0" smtClean="0">
                <a:solidFill>
                  <a:schemeClr val="tx1"/>
                </a:solidFill>
              </a:rPr>
              <a:t>Vienas pavojingiausių ugnikalnių Europoje, Italijoje, netoli Neapolio miesto. Šio vis dar aktyvaus ugnikalnio apylinkėse gyvena apie 3 mln. žmonių. Jo apylinkių dirvožemis labai derlingas, tad žmonės nuo seno čia plėtoja žemdirbystę. Paskutinį kartą Vezuvijus išsiveržė 1944 m., tačiau žymiausias šio ugnikalnio išsiveržimas įvyko 79 m. Šio išsiveržimo metu buvo sunaikinti Pompėjos, </a:t>
            </a:r>
            <a:r>
              <a:rPr lang="lt-LT" sz="1600" dirty="0" err="1" smtClean="0">
                <a:solidFill>
                  <a:schemeClr val="tx1"/>
                </a:solidFill>
              </a:rPr>
              <a:t>Stabijo</a:t>
            </a:r>
            <a:r>
              <a:rPr lang="lt-LT" sz="1600" dirty="0" smtClean="0">
                <a:solidFill>
                  <a:schemeClr val="tx1"/>
                </a:solidFill>
              </a:rPr>
              <a:t> ir </a:t>
            </a:r>
            <a:r>
              <a:rPr lang="lt-LT" sz="1600" dirty="0" err="1" smtClean="0">
                <a:solidFill>
                  <a:schemeClr val="tx1"/>
                </a:solidFill>
              </a:rPr>
              <a:t>Herkulanumo</a:t>
            </a:r>
            <a:r>
              <a:rPr lang="lt-LT" sz="1600" dirty="0" smtClean="0">
                <a:solidFill>
                  <a:schemeClr val="tx1"/>
                </a:solidFill>
              </a:rPr>
              <a:t> miestai.</a:t>
            </a:r>
            <a:endParaRPr kumimoji="0" lang="lt-LT" sz="1600" b="1" i="0" u="none" strike="noStrike" kern="1200" cap="none" spc="0" normalizeH="0" baseline="0" noProof="0" dirty="0">
              <a:ln>
                <a:noFill/>
              </a:ln>
              <a:solidFill>
                <a:schemeClr val="tx1"/>
              </a:solidFill>
              <a:effectLst>
                <a:outerShdw blurRad="31750" dist="25400" dir="5400000" algn="tl" rotWithShape="0">
                  <a:srgbClr val="000000">
                    <a:alpha val="25000"/>
                  </a:srgbClr>
                </a:outerShdw>
              </a:effectLst>
              <a:uLnTx/>
              <a:uFillTx/>
              <a:latin typeface="+mn-lt"/>
              <a:ea typeface="+mn-ea"/>
              <a:cs typeface="+mn-cs"/>
            </a:endParaRPr>
          </a:p>
        </p:txBody>
      </p:sp>
      <p:pic>
        <p:nvPicPr>
          <p:cNvPr id="5" name="Рисунок 4" descr="71.jpg"/>
          <p:cNvPicPr>
            <a:picLocks noChangeAspect="1"/>
          </p:cNvPicPr>
          <p:nvPr/>
        </p:nvPicPr>
        <p:blipFill>
          <a:blip r:embed="rId3" cstate="print"/>
          <a:stretch>
            <a:fillRect/>
          </a:stretch>
        </p:blipFill>
        <p:spPr>
          <a:xfrm>
            <a:off x="5072066" y="1643049"/>
            <a:ext cx="3714776" cy="2731647"/>
          </a:xfrm>
          <a:prstGeom prst="rect">
            <a:avLst/>
          </a:prstGeom>
        </p:spPr>
      </p:pic>
    </p:spTree>
  </p:cSld>
  <p:clrMapOvr>
    <a:masterClrMapping/>
  </p:clrMapOvr>
  <p:transition>
    <p:pull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PICT4735.jpg"/>
          <p:cNvPicPr>
            <a:picLocks noChangeAspect="1"/>
          </p:cNvPicPr>
          <p:nvPr/>
        </p:nvPicPr>
        <p:blipFill>
          <a:blip r:embed="rId2" cstate="print"/>
          <a:stretch>
            <a:fillRect/>
          </a:stretch>
        </p:blipFill>
        <p:spPr>
          <a:xfrm>
            <a:off x="5429256" y="4071942"/>
            <a:ext cx="3204750" cy="2405066"/>
          </a:xfrm>
          <a:prstGeom prst="rect">
            <a:avLst/>
          </a:prstGeom>
          <a:effectLst>
            <a:innerShdw blurRad="63500" dist="50800" dir="18900000">
              <a:prstClr val="black">
                <a:alpha val="50000"/>
              </a:prstClr>
            </a:innerShdw>
          </a:effectLst>
          <a:scene3d>
            <a:camera prst="orthographicFront"/>
            <a:lightRig rig="threePt" dir="t"/>
          </a:scene3d>
          <a:sp3d>
            <a:bevelT prst="convex"/>
          </a:sp3d>
        </p:spPr>
      </p:pic>
      <p:pic>
        <p:nvPicPr>
          <p:cNvPr id="4" name="Содержимое 3" descr="3.jpg"/>
          <p:cNvPicPr>
            <a:picLocks noGrp="1" noChangeAspect="1"/>
          </p:cNvPicPr>
          <p:nvPr>
            <p:ph idx="1"/>
          </p:nvPr>
        </p:nvPicPr>
        <p:blipFill>
          <a:blip r:embed="rId3" cstate="print"/>
          <a:stretch>
            <a:fillRect/>
          </a:stretch>
        </p:blipFill>
        <p:spPr>
          <a:xfrm>
            <a:off x="714348" y="3643314"/>
            <a:ext cx="4274119" cy="2863852"/>
          </a:xfrm>
          <a:prstGeom prst="rect">
            <a:avLst/>
          </a:prstGeom>
          <a:ln w="228600" cap="sq" cmpd="thickThin">
            <a:solidFill>
              <a:srgbClr val="000000"/>
            </a:solidFill>
            <a:prstDash val="solid"/>
            <a:miter lim="800000"/>
          </a:ln>
          <a:effectLst>
            <a:innerShdw blurRad="76200">
              <a:srgbClr val="000000"/>
            </a:innerShdw>
          </a:effectLst>
          <a:scene3d>
            <a:camera prst="orthographicFront"/>
            <a:lightRig rig="threePt" dir="t"/>
          </a:scene3d>
          <a:sp3d>
            <a:bevelT w="114300" prst="artDeco"/>
          </a:sp3d>
        </p:spPr>
      </p:pic>
      <p:sp>
        <p:nvSpPr>
          <p:cNvPr id="3" name="Заголовок 2"/>
          <p:cNvSpPr>
            <a:spLocks noGrp="1"/>
          </p:cNvSpPr>
          <p:nvPr>
            <p:ph type="title"/>
          </p:nvPr>
        </p:nvSpPr>
        <p:spPr>
          <a:solidFill>
            <a:srgbClr val="E44048"/>
          </a:solidFill>
          <a:ln>
            <a:solidFill>
              <a:schemeClr val="accent2"/>
            </a:solidFill>
          </a:ln>
        </p:spPr>
        <p:txBody>
          <a:bodyPr>
            <a:normAutofit/>
          </a:bodyPr>
          <a:lstStyle/>
          <a:p>
            <a:r>
              <a:rPr lang="lt-LT" sz="2000" dirty="0" smtClean="0">
                <a:solidFill>
                  <a:schemeClr val="bg1"/>
                </a:solidFill>
              </a:rPr>
              <a:t>Vezuvijaus išsiveržimas, Pompėja.</a:t>
            </a:r>
            <a:endParaRPr lang="lt-LT" sz="2000" dirty="0">
              <a:solidFill>
                <a:schemeClr val="bg1"/>
              </a:solidFill>
            </a:endParaRPr>
          </a:p>
        </p:txBody>
      </p:sp>
      <p:pic>
        <p:nvPicPr>
          <p:cNvPr id="5" name="Рисунок 4" descr="Kamiros.jpg"/>
          <p:cNvPicPr>
            <a:picLocks noChangeAspect="1"/>
          </p:cNvPicPr>
          <p:nvPr/>
        </p:nvPicPr>
        <p:blipFill>
          <a:blip r:embed="rId4" cstate="print"/>
          <a:stretch>
            <a:fillRect/>
          </a:stretch>
        </p:blipFill>
        <p:spPr>
          <a:xfrm>
            <a:off x="5143504" y="714356"/>
            <a:ext cx="3305175" cy="2867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scene3d>
            <a:camera prst="perspectiveHeroicExtremeLeftFacing"/>
            <a:lightRig rig="threePt" dir="t"/>
          </a:scene3d>
        </p:spPr>
      </p:pic>
      <p:pic>
        <p:nvPicPr>
          <p:cNvPr id="7" name="Рисунок 6" descr="vezuvijus_px600.jpg"/>
          <p:cNvPicPr>
            <a:picLocks noChangeAspect="1"/>
          </p:cNvPicPr>
          <p:nvPr/>
        </p:nvPicPr>
        <p:blipFill>
          <a:blip r:embed="rId5" cstate="print"/>
          <a:stretch>
            <a:fillRect/>
          </a:stretch>
        </p:blipFill>
        <p:spPr>
          <a:xfrm>
            <a:off x="1071538" y="1142984"/>
            <a:ext cx="3670383" cy="2382836"/>
          </a:xfrm>
          <a:prstGeom prst="roundRect">
            <a:avLst>
              <a:gd name="adj" fmla="val 4167"/>
            </a:avLst>
          </a:prstGeom>
          <a:solidFill>
            <a:srgbClr val="FFFFFF"/>
          </a:solidFill>
          <a:ln w="76200" cap="sq">
            <a:solidFill>
              <a:srgbClr val="292929"/>
            </a:solidFill>
            <a:miter lim="800000"/>
          </a:ln>
          <a:effectLst>
            <a:reflection blurRad="6350" stA="50000" endA="300" endPos="90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transition>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23.jpg"/>
          <p:cNvPicPr>
            <a:picLocks noGrp="1" noChangeAspect="1"/>
          </p:cNvPicPr>
          <p:nvPr>
            <p:ph idx="1"/>
          </p:nvPr>
        </p:nvPicPr>
        <p:blipFill>
          <a:blip r:embed="rId2" cstate="print"/>
          <a:stretch>
            <a:fillRect/>
          </a:stretch>
        </p:blipFill>
        <p:spPr>
          <a:xfrm>
            <a:off x="1560158" y="1481138"/>
            <a:ext cx="6023684" cy="4525962"/>
          </a:xfrm>
        </p:spPr>
      </p:pic>
      <p:sp>
        <p:nvSpPr>
          <p:cNvPr id="3" name="Заголовок 2"/>
          <p:cNvSpPr>
            <a:spLocks noGrp="1"/>
          </p:cNvSpPr>
          <p:nvPr>
            <p:ph type="title"/>
          </p:nvPr>
        </p:nvSpPr>
        <p:spPr>
          <a:solidFill>
            <a:schemeClr val="accent4">
              <a:lumMod val="60000"/>
              <a:lumOff val="40000"/>
            </a:schemeClr>
          </a:solidFill>
          <a:ln>
            <a:solidFill>
              <a:schemeClr val="accent2">
                <a:lumMod val="60000"/>
                <a:lumOff val="40000"/>
              </a:schemeClr>
            </a:solidFill>
          </a:ln>
        </p:spPr>
        <p:txBody>
          <a:bodyPr>
            <a:noAutofit/>
          </a:bodyPr>
          <a:lstStyle/>
          <a:p>
            <a:r>
              <a:rPr lang="lt-LT" sz="2000" dirty="0" smtClean="0">
                <a:solidFill>
                  <a:schemeClr val="accent2"/>
                </a:solidFill>
              </a:rPr>
              <a:t>Etna </a:t>
            </a:r>
            <a:r>
              <a:rPr lang="lt-LT" sz="2000" dirty="0" smtClean="0">
                <a:solidFill>
                  <a:schemeClr val="tx1"/>
                </a:solidFill>
              </a:rPr>
              <a:t>- </a:t>
            </a:r>
            <a:r>
              <a:rPr lang="lt-LT" sz="2000" dirty="0" err="1" smtClean="0">
                <a:solidFill>
                  <a:schemeClr val="tx1"/>
                </a:solidFill>
              </a:rPr>
              <a:t>Sicillijos</a:t>
            </a:r>
            <a:r>
              <a:rPr lang="lt-LT" sz="2000" dirty="0" smtClean="0">
                <a:solidFill>
                  <a:schemeClr val="tx1"/>
                </a:solidFill>
              </a:rPr>
              <a:t> saloje esantis ugnikalnis – vienas didžiausių pasaulyje veikiančių ugnikalnių ir aukščiausias ugnikalnis Europoje (3320 m). Senovės romėnai tikėjo, jog Etnos kalne yra ugnies dievo Vulkano kalvė. </a:t>
            </a:r>
            <a:endParaRPr lang="lt-LT" sz="2000" dirty="0">
              <a:solidFill>
                <a:schemeClr val="tx1"/>
              </a:solidFill>
            </a:endParaRPr>
          </a:p>
        </p:txBody>
      </p:sp>
    </p:spTree>
  </p:cSld>
  <p:clrMapOvr>
    <a:masterClrMapping/>
  </p:clrMapOvr>
  <p:transition>
    <p:pull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84.jpg"/>
          <p:cNvPicPr>
            <a:picLocks noGrp="1" noChangeAspect="1"/>
          </p:cNvPicPr>
          <p:nvPr>
            <p:ph idx="1"/>
          </p:nvPr>
        </p:nvPicPr>
        <p:blipFill>
          <a:blip r:embed="rId2" cstate="print"/>
          <a:stretch>
            <a:fillRect/>
          </a:stretch>
        </p:blipFill>
        <p:spPr>
          <a:xfrm>
            <a:off x="3071802" y="2285992"/>
            <a:ext cx="5477256" cy="378561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Заголовок 2"/>
          <p:cNvSpPr>
            <a:spLocks noGrp="1"/>
          </p:cNvSpPr>
          <p:nvPr>
            <p:ph type="title"/>
          </p:nvPr>
        </p:nvSpPr>
        <p:spPr/>
        <p:txBody>
          <a:bodyPr>
            <a:normAutofit fontScale="90000"/>
          </a:bodyPr>
          <a:lstStyle/>
          <a:p>
            <a:r>
              <a:rPr lang="lt-LT" sz="2200" dirty="0" smtClean="0">
                <a:solidFill>
                  <a:schemeClr val="accent2"/>
                </a:solidFill>
              </a:rPr>
              <a:t/>
            </a:r>
            <a:br>
              <a:rPr lang="lt-LT" sz="2200" dirty="0" smtClean="0">
                <a:solidFill>
                  <a:schemeClr val="accent2"/>
                </a:solidFill>
              </a:rPr>
            </a:br>
            <a:r>
              <a:rPr lang="lt-LT" sz="2200" dirty="0" smtClean="0">
                <a:solidFill>
                  <a:schemeClr val="accent2"/>
                </a:solidFill>
              </a:rPr>
              <a:t/>
            </a:r>
            <a:br>
              <a:rPr lang="lt-LT" sz="2200" dirty="0" smtClean="0">
                <a:solidFill>
                  <a:schemeClr val="accent2"/>
                </a:solidFill>
              </a:rPr>
            </a:br>
            <a:r>
              <a:rPr lang="lt-LT" sz="2200" dirty="0" err="1" smtClean="0">
                <a:solidFill>
                  <a:schemeClr val="accent2"/>
                </a:solidFill>
              </a:rPr>
              <a:t>Hekla</a:t>
            </a:r>
            <a:r>
              <a:rPr lang="lt-LT" sz="2200" dirty="0" smtClean="0"/>
              <a:t> -  vienas aktyviausių Islandijos ugnikalnių.</a:t>
            </a:r>
            <a:br>
              <a:rPr lang="lt-LT" sz="2200" dirty="0" smtClean="0"/>
            </a:br>
            <a:r>
              <a:rPr lang="lt-LT" sz="2200" dirty="0" err="1" smtClean="0"/>
              <a:t>Hekla</a:t>
            </a:r>
            <a:r>
              <a:rPr lang="lt-LT" sz="2200" dirty="0" smtClean="0"/>
              <a:t> kadaise buvo pramintas „vartais į pragarą“. Vien tik Islandijos valstybės gyvavimo laikotarpiu šis ugnikalnis buvo išsiveržęs apie 20 kartų. </a:t>
            </a:r>
            <a:r>
              <a:rPr lang="lt-LT" dirty="0" smtClean="0"/>
              <a:t/>
            </a:r>
            <a:br>
              <a:rPr lang="lt-LT" dirty="0" smtClean="0"/>
            </a:br>
            <a:endParaRPr lang="lt-LT" dirty="0"/>
          </a:p>
        </p:txBody>
      </p:sp>
      <p:pic>
        <p:nvPicPr>
          <p:cNvPr id="5" name="Рисунок 4" descr="islandija.jpg"/>
          <p:cNvPicPr>
            <a:picLocks noChangeAspect="1"/>
          </p:cNvPicPr>
          <p:nvPr/>
        </p:nvPicPr>
        <p:blipFill>
          <a:blip r:embed="rId3" cstate="print"/>
          <a:stretch>
            <a:fillRect/>
          </a:stretch>
        </p:blipFill>
        <p:spPr>
          <a:xfrm>
            <a:off x="285720" y="1643050"/>
            <a:ext cx="3585794" cy="286924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pull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bullet_train,_mount_fuji,_japan.jpg"/>
          <p:cNvPicPr>
            <a:picLocks noGrp="1" noChangeAspect="1"/>
          </p:cNvPicPr>
          <p:nvPr>
            <p:ph idx="1"/>
          </p:nvPr>
        </p:nvPicPr>
        <p:blipFill>
          <a:blip r:embed="rId2" cstate="print"/>
          <a:stretch>
            <a:fillRect/>
          </a:stretch>
        </p:blipFill>
        <p:spPr>
          <a:xfrm>
            <a:off x="2928926" y="2000240"/>
            <a:ext cx="5658671" cy="4244003"/>
          </a:xfrm>
        </p:spPr>
      </p:pic>
      <p:sp>
        <p:nvSpPr>
          <p:cNvPr id="3" name="Заголовок 2"/>
          <p:cNvSpPr>
            <a:spLocks noGrp="1"/>
          </p:cNvSpPr>
          <p:nvPr>
            <p:ph type="title"/>
          </p:nvPr>
        </p:nvSpPr>
        <p:spPr>
          <a:xfrm>
            <a:off x="457200" y="274638"/>
            <a:ext cx="8258204" cy="1797040"/>
          </a:xfrm>
        </p:spPr>
        <p:txBody>
          <a:bodyPr>
            <a:noAutofit/>
          </a:bodyPr>
          <a:lstStyle/>
          <a:p>
            <a:r>
              <a:rPr lang="lt-LT" sz="2000" dirty="0" err="1" smtClean="0">
                <a:solidFill>
                  <a:schemeClr val="accent2"/>
                </a:solidFill>
              </a:rPr>
              <a:t>Fudžijama</a:t>
            </a:r>
            <a:r>
              <a:rPr lang="lt-LT" sz="2000" dirty="0" smtClean="0">
                <a:solidFill>
                  <a:schemeClr val="accent2"/>
                </a:solidFill>
              </a:rPr>
              <a:t> </a:t>
            </a:r>
            <a:r>
              <a:rPr lang="lt-LT" sz="2000" dirty="0" smtClean="0"/>
              <a:t>Japonijoje esantis 3776 m. aukščio ugnikalnis. Jis yra vienas šios šalies simbolių. Aukščiausias Japonijos kalnas nuo seno buvo laikomas šventu ir pagarbiai vadintas </a:t>
            </a:r>
            <a:r>
              <a:rPr lang="lt-LT" sz="2000" dirty="0" err="1" smtClean="0"/>
              <a:t>Fudži</a:t>
            </a:r>
            <a:r>
              <a:rPr lang="lt-LT" sz="2000" dirty="0" smtClean="0"/>
              <a:t>-</a:t>
            </a:r>
            <a:r>
              <a:rPr lang="lt-LT" sz="2000" dirty="0" err="1" smtClean="0"/>
              <a:t>san</a:t>
            </a:r>
            <a:r>
              <a:rPr lang="lt-LT" sz="2000" dirty="0" smtClean="0"/>
              <a:t>. Paskutinis išsiveržimas įvyko 1707 m. Šio milžiniško išsiveržimo metu pelenais buvo nuklotos už 100 km esančio Tokijo gatvės.</a:t>
            </a:r>
            <a:endParaRPr lang="lt-LT" sz="2000" dirty="0"/>
          </a:p>
        </p:txBody>
      </p:sp>
    </p:spTree>
  </p:cSld>
  <p:clrMapOvr>
    <a:masterClrMapping/>
  </p:clrMapOvr>
  <p:transition>
    <p:split orient="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10.jpg"/>
          <p:cNvPicPr>
            <a:picLocks noGrp="1" noChangeAspect="1"/>
          </p:cNvPicPr>
          <p:nvPr>
            <p:ph idx="1"/>
          </p:nvPr>
        </p:nvPicPr>
        <p:blipFill>
          <a:blip r:embed="rId2" cstate="print"/>
          <a:stretch>
            <a:fillRect/>
          </a:stretch>
        </p:blipFill>
        <p:spPr>
          <a:xfrm>
            <a:off x="1214414" y="1214422"/>
            <a:ext cx="7215238" cy="4713647"/>
          </a:xfrm>
          <a:prstGeom prst="rect">
            <a:avLst/>
          </a:prstGeom>
          <a:ln>
            <a:noFill/>
          </a:ln>
          <a:effectLst>
            <a:outerShdw blurRad="190500" algn="tl" rotWithShape="0">
              <a:srgbClr val="000000">
                <a:alpha val="70000"/>
              </a:srgbClr>
            </a:outerShdw>
          </a:effectLst>
        </p:spPr>
      </p:pic>
      <p:sp>
        <p:nvSpPr>
          <p:cNvPr id="3" name="Заголовок 2"/>
          <p:cNvSpPr>
            <a:spLocks noGrp="1"/>
          </p:cNvSpPr>
          <p:nvPr>
            <p:ph type="title"/>
          </p:nvPr>
        </p:nvSpPr>
        <p:spPr/>
        <p:txBody>
          <a:bodyPr>
            <a:noAutofit/>
          </a:bodyPr>
          <a:lstStyle/>
          <a:p>
            <a:r>
              <a:rPr lang="lt-LT" sz="2000" dirty="0" smtClean="0">
                <a:solidFill>
                  <a:schemeClr val="accent2"/>
                </a:solidFill>
              </a:rPr>
              <a:t>Mauna </a:t>
            </a:r>
            <a:r>
              <a:rPr lang="lt-LT" sz="2000" dirty="0" err="1" smtClean="0">
                <a:solidFill>
                  <a:schemeClr val="accent2"/>
                </a:solidFill>
              </a:rPr>
              <a:t>Loa</a:t>
            </a:r>
            <a:r>
              <a:rPr lang="lt-LT" sz="2000" dirty="0" smtClean="0">
                <a:solidFill>
                  <a:schemeClr val="accent2"/>
                </a:solidFill>
              </a:rPr>
              <a:t> </a:t>
            </a:r>
            <a:r>
              <a:rPr lang="lt-LT" sz="2000" dirty="0" smtClean="0"/>
              <a:t>Havajų salose esantis ugnikalnis laikomas didžiausiu visoje Žemėje.</a:t>
            </a:r>
            <a:endParaRPr lang="lt-LT"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36.jpg"/>
          <p:cNvPicPr>
            <a:picLocks noGrp="1" noChangeAspect="1"/>
          </p:cNvPicPr>
          <p:nvPr>
            <p:ph idx="1"/>
          </p:nvPr>
        </p:nvPicPr>
        <p:blipFill>
          <a:blip r:embed="rId2" cstate="print"/>
          <a:stretch>
            <a:fillRect/>
          </a:stretch>
        </p:blipFill>
        <p:spPr>
          <a:xfrm>
            <a:off x="2428860" y="2143116"/>
            <a:ext cx="6286544" cy="4191029"/>
          </a:xfrm>
        </p:spPr>
      </p:pic>
      <p:sp>
        <p:nvSpPr>
          <p:cNvPr id="3" name="Заголовок 2"/>
          <p:cNvSpPr>
            <a:spLocks noGrp="1"/>
          </p:cNvSpPr>
          <p:nvPr>
            <p:ph type="title"/>
          </p:nvPr>
        </p:nvSpPr>
        <p:spPr>
          <a:xfrm>
            <a:off x="457200" y="274638"/>
            <a:ext cx="8186766" cy="2439982"/>
          </a:xfrm>
        </p:spPr>
        <p:txBody>
          <a:bodyPr>
            <a:normAutofit fontScale="90000"/>
          </a:bodyPr>
          <a:lstStyle/>
          <a:p>
            <a:r>
              <a:rPr lang="lt-LT" sz="2200" dirty="0" smtClean="0"/>
              <a:t/>
            </a:r>
            <a:br>
              <a:rPr lang="lt-LT" sz="2200" dirty="0" smtClean="0"/>
            </a:br>
            <a:r>
              <a:rPr lang="lt-LT" sz="2200" dirty="0" err="1" smtClean="0">
                <a:solidFill>
                  <a:schemeClr val="accent2"/>
                </a:solidFill>
              </a:rPr>
              <a:t>Krakatau</a:t>
            </a:r>
            <a:r>
              <a:rPr lang="lt-LT" sz="2200" dirty="0" smtClean="0"/>
              <a:t> Indijos vandenyne esantis vienas pavojingiausių ugnikalnių, garsėjantis netikėtais išsiveržimais. Žymiausias Indonezijos teritorijoje esančio ugnikalnio išsiveržimas įvyko 1883 m., kuomet į 25 km aukštį pakilęs pelenų debesis net porą dienų temdė dangų, o sprogimo garsas buvo girdimas net už 5000 km. Skaičiuojama, jog šio išsiveržimo metu žuvo apie 36 000 žmonių.</a:t>
            </a:r>
            <a:r>
              <a:rPr lang="lt-LT" dirty="0" smtClean="0"/>
              <a:t/>
            </a:r>
            <a:br>
              <a:rPr lang="lt-LT" dirty="0" smtClean="0"/>
            </a:br>
            <a:endParaRPr lang="lt-LT" dirty="0"/>
          </a:p>
        </p:txBody>
      </p:sp>
    </p:spTree>
  </p:cSld>
  <p:clrMapOvr>
    <a:masterClrMapping/>
  </p:clrMapOvr>
  <p:transition>
    <p:cut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329642" cy="1868478"/>
          </a:xfrm>
          <a:solidFill>
            <a:schemeClr val="accent1">
              <a:lumMod val="20000"/>
              <a:lumOff val="80000"/>
            </a:schemeClr>
          </a:solidFill>
        </p:spPr>
        <p:txBody>
          <a:bodyPr>
            <a:normAutofit fontScale="90000"/>
          </a:bodyPr>
          <a:lstStyle/>
          <a:p>
            <a:r>
              <a:rPr lang="lt-LT" sz="2000" dirty="0" smtClean="0">
                <a:solidFill>
                  <a:schemeClr val="accent2"/>
                </a:solidFill>
              </a:rPr>
              <a:t>Šv. Elenos </a:t>
            </a:r>
            <a:r>
              <a:rPr lang="lt-LT" sz="2000" dirty="0" smtClean="0"/>
              <a:t>ugnikalnis yra šiaurės vakarinėje JAV dalyje. Po paskutinio itin galingo išsiveržimo 1980 m. šis ugnikalnis sumažėjo 400 metrų ir dabar jo aukštis siekia 2550 m. Tai buvo vienas iš didžiausių ugnikalnio išsiveržimų JAV istorijoje. Jo metu pelenų kamuolys pakilo į 19 km aukštį. Milžiniško ugnikalnio kraterio skersmuo viršija vieną kilometrą.</a:t>
            </a:r>
            <a:r>
              <a:rPr lang="lt-LT" dirty="0" smtClean="0"/>
              <a:t/>
            </a:r>
            <a:br>
              <a:rPr lang="lt-LT" dirty="0" smtClean="0"/>
            </a:br>
            <a:endParaRPr lang="lt-LT" dirty="0"/>
          </a:p>
        </p:txBody>
      </p:sp>
      <p:pic>
        <p:nvPicPr>
          <p:cNvPr id="4" name="Содержимое 3" descr="62.jpg"/>
          <p:cNvPicPr>
            <a:picLocks noGrp="1" noChangeAspect="1"/>
          </p:cNvPicPr>
          <p:nvPr>
            <p:ph idx="1"/>
          </p:nvPr>
        </p:nvPicPr>
        <p:blipFill>
          <a:blip r:embed="rId2" cstate="print"/>
          <a:stretch>
            <a:fillRect/>
          </a:stretch>
        </p:blipFill>
        <p:spPr>
          <a:xfrm>
            <a:off x="5500694" y="3929066"/>
            <a:ext cx="3357586" cy="2263910"/>
          </a:xfrm>
          <a:ln>
            <a:solidFill>
              <a:srgbClr val="0070C0"/>
            </a:solidFill>
          </a:ln>
          <a:effectLst>
            <a:outerShdw blurRad="50800" dist="38100" dir="10800000" algn="r" rotWithShape="0">
              <a:prstClr val="black">
                <a:alpha val="40000"/>
              </a:prstClr>
            </a:outerShdw>
          </a:effectLst>
        </p:spPr>
      </p:pic>
      <p:pic>
        <p:nvPicPr>
          <p:cNvPr id="5" name="Рисунок 4" descr="MSH82_st_helens_plume_from_harrys_ridge_05-19-82.jpg"/>
          <p:cNvPicPr>
            <a:picLocks noChangeAspect="1"/>
          </p:cNvPicPr>
          <p:nvPr/>
        </p:nvPicPr>
        <p:blipFill>
          <a:blip r:embed="rId3" cstate="print"/>
          <a:stretch>
            <a:fillRect/>
          </a:stretch>
        </p:blipFill>
        <p:spPr>
          <a:xfrm>
            <a:off x="357158" y="2285992"/>
            <a:ext cx="4986167" cy="3370138"/>
          </a:xfrm>
          <a:prstGeom prst="rect">
            <a:avLst/>
          </a:prstGeom>
          <a:effectLst>
            <a:innerShdw blurRad="63500" dist="50800" dir="13500000">
              <a:prstClr val="black">
                <a:alpha val="50000"/>
              </a:prstClr>
            </a:inn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58204" cy="1582726"/>
          </a:xfrm>
        </p:spPr>
        <p:txBody>
          <a:bodyPr>
            <a:normAutofit fontScale="90000"/>
          </a:bodyPr>
          <a:lstStyle/>
          <a:p>
            <a:r>
              <a:rPr lang="lt-LT" sz="2000" dirty="0" err="1" smtClean="0">
                <a:solidFill>
                  <a:schemeClr val="accent2"/>
                </a:solidFill>
              </a:rPr>
              <a:t>Kotopachis</a:t>
            </a:r>
            <a:r>
              <a:rPr lang="lt-LT" sz="2000" dirty="0" smtClean="0"/>
              <a:t> - veikiantis ugnikalnis Pietų Amerikos Anduose, Ekvadore. Vienas aukščiausių ugnikalnių Žemėje (5897 m). Jis yra 50 km į pietus nuo Ekvadoro sostinės Kito. </a:t>
            </a:r>
            <a:r>
              <a:rPr lang="lt-LT" dirty="0" smtClean="0"/>
              <a:t/>
            </a:r>
            <a:br>
              <a:rPr lang="lt-LT" dirty="0" smtClean="0"/>
            </a:br>
            <a:endParaRPr lang="lt-LT" dirty="0"/>
          </a:p>
        </p:txBody>
      </p:sp>
      <p:pic>
        <p:nvPicPr>
          <p:cNvPr id="5" name="Рисунок 4" descr="kotopachi.jpg"/>
          <p:cNvPicPr>
            <a:picLocks noChangeAspect="1"/>
          </p:cNvPicPr>
          <p:nvPr/>
        </p:nvPicPr>
        <p:blipFill>
          <a:blip r:embed="rId2" cstate="print"/>
          <a:stretch>
            <a:fillRect/>
          </a:stretch>
        </p:blipFill>
        <p:spPr>
          <a:xfrm>
            <a:off x="2285984" y="1285860"/>
            <a:ext cx="6643734" cy="4982801"/>
          </a:xfrm>
          <a:prstGeom prst="rect">
            <a:avLst/>
          </a:prstGeom>
        </p:spPr>
      </p:pic>
      <p:pic>
        <p:nvPicPr>
          <p:cNvPr id="7" name="Рисунок 6" descr="pcamerikamap.jpg"/>
          <p:cNvPicPr>
            <a:picLocks noChangeAspect="1"/>
          </p:cNvPicPr>
          <p:nvPr/>
        </p:nvPicPr>
        <p:blipFill>
          <a:blip r:embed="rId3" cstate="print"/>
          <a:stretch>
            <a:fillRect/>
          </a:stretch>
        </p:blipFill>
        <p:spPr>
          <a:xfrm>
            <a:off x="285720" y="1285860"/>
            <a:ext cx="1924050" cy="2400300"/>
          </a:xfrm>
          <a:prstGeom prst="rect">
            <a:avLst/>
          </a:prstGeom>
          <a:effectLst>
            <a:reflection blurRad="6350" stA="50000" endA="300" endPos="55000" dir="5400000" sy="-100000" algn="bl" rotWithShape="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erbusas 2.jpg"/>
          <p:cNvPicPr>
            <a:picLocks noGrp="1" noChangeAspect="1"/>
          </p:cNvPicPr>
          <p:nvPr>
            <p:ph idx="1"/>
          </p:nvPr>
        </p:nvPicPr>
        <p:blipFill>
          <a:blip r:embed="rId2" cstate="print"/>
          <a:stretch>
            <a:fillRect/>
          </a:stretch>
        </p:blipFill>
        <p:spPr>
          <a:xfrm>
            <a:off x="357158" y="2428868"/>
            <a:ext cx="2173071" cy="2220912"/>
          </a:xfrm>
          <a:effectLst>
            <a:glow rad="228600">
              <a:schemeClr val="accent5">
                <a:satMod val="175000"/>
                <a:alpha val="40000"/>
              </a:schemeClr>
            </a:glow>
          </a:effectLst>
        </p:spPr>
      </p:pic>
      <p:sp>
        <p:nvSpPr>
          <p:cNvPr id="3" name="Заголовок 2"/>
          <p:cNvSpPr>
            <a:spLocks noGrp="1"/>
          </p:cNvSpPr>
          <p:nvPr>
            <p:ph type="title"/>
          </p:nvPr>
        </p:nvSpPr>
        <p:spPr>
          <a:xfrm>
            <a:off x="457200" y="274638"/>
            <a:ext cx="8258204" cy="3154362"/>
          </a:xfrm>
        </p:spPr>
        <p:txBody>
          <a:bodyPr>
            <a:normAutofit fontScale="90000"/>
          </a:bodyPr>
          <a:lstStyle/>
          <a:p>
            <a:r>
              <a:rPr lang="lt-LT" sz="1800" dirty="0" err="1" smtClean="0">
                <a:solidFill>
                  <a:schemeClr val="accent2"/>
                </a:solidFill>
              </a:rPr>
              <a:t>Erebusas</a:t>
            </a:r>
            <a:r>
              <a:rPr lang="lt-LT" sz="1800" dirty="0" smtClean="0">
                <a:solidFill>
                  <a:schemeClr val="accent2"/>
                </a:solidFill>
              </a:rPr>
              <a:t> </a:t>
            </a:r>
            <a:r>
              <a:rPr lang="lt-LT" sz="1800" dirty="0" smtClean="0"/>
              <a:t>- tai 3794 m aukščio ugnikalnis, </a:t>
            </a:r>
            <a:r>
              <a:rPr lang="lt-LT" sz="1800" dirty="0" err="1" smtClean="0"/>
              <a:t>Roso</a:t>
            </a:r>
            <a:r>
              <a:rPr lang="lt-LT" sz="1800" dirty="0" smtClean="0"/>
              <a:t> saloje, </a:t>
            </a:r>
            <a:r>
              <a:rPr lang="lt-LT" sz="1800" dirty="0" err="1" smtClean="0"/>
              <a:t>Roso</a:t>
            </a:r>
            <a:r>
              <a:rPr lang="lt-LT" sz="1800" dirty="0" smtClean="0"/>
              <a:t> jūroje. Tai aktyvus ugnikalnis, kurio kraterio viršuje telkšo lavos ežeras. Ugnikalnis nuolat veikia nuo 1972 metų. </a:t>
            </a:r>
            <a:br>
              <a:rPr lang="lt-LT" sz="1800" dirty="0" smtClean="0"/>
            </a:br>
            <a:r>
              <a:rPr lang="lt-LT" sz="1800" dirty="0" smtClean="0"/>
              <a:t>Didžiausias ugnikalnio aktyvumas užfiksuotas 1984 metais. Iš </a:t>
            </a:r>
            <a:r>
              <a:rPr lang="lt-LT" sz="1800" dirty="0" err="1" smtClean="0"/>
              <a:t>Erebuso</a:t>
            </a:r>
            <a:r>
              <a:rPr lang="lt-LT" sz="1800" dirty="0" smtClean="0"/>
              <a:t> kraterio skraidė lavos bombos, išsilydžiusios uolienos ir krito 2 kilometrų spinduliu nuo kraterio.</a:t>
            </a:r>
            <a:br>
              <a:rPr lang="lt-LT" sz="1800" dirty="0" smtClean="0"/>
            </a:br>
            <a:r>
              <a:rPr lang="lt-LT" sz="1800" dirty="0" err="1" smtClean="0"/>
              <a:t>Erebuso</a:t>
            </a:r>
            <a:r>
              <a:rPr lang="lt-LT" sz="1800" dirty="0" smtClean="0"/>
              <a:t> pavadinimas siejamas su graikų mitologija. Buvo manoma, kad per </a:t>
            </a:r>
            <a:r>
              <a:rPr lang="lt-LT" sz="1800" dirty="0" err="1" smtClean="0"/>
              <a:t>Erebuso</a:t>
            </a:r>
            <a:r>
              <a:rPr lang="lt-LT" sz="1800" dirty="0" smtClean="0"/>
              <a:t> kraterį mirusios sielos patenka į Stikso upę pragare.</a:t>
            </a:r>
            <a:r>
              <a:rPr lang="lt-LT" dirty="0" smtClean="0"/>
              <a:t/>
            </a:r>
            <a:br>
              <a:rPr lang="lt-LT" dirty="0" smtClean="0"/>
            </a:br>
            <a:r>
              <a:rPr lang="lt-LT" dirty="0" smtClean="0"/>
              <a:t/>
            </a:r>
            <a:br>
              <a:rPr lang="lt-LT" dirty="0" smtClean="0"/>
            </a:br>
            <a:endParaRPr lang="lt-LT" dirty="0"/>
          </a:p>
        </p:txBody>
      </p:sp>
      <p:pic>
        <p:nvPicPr>
          <p:cNvPr id="5" name="Рисунок 4" descr="erebusas.jpg"/>
          <p:cNvPicPr>
            <a:picLocks noChangeAspect="1"/>
          </p:cNvPicPr>
          <p:nvPr/>
        </p:nvPicPr>
        <p:blipFill>
          <a:blip r:embed="rId3" cstate="print"/>
          <a:stretch>
            <a:fillRect/>
          </a:stretch>
        </p:blipFill>
        <p:spPr>
          <a:xfrm>
            <a:off x="3000364" y="2428868"/>
            <a:ext cx="5592172" cy="3915941"/>
          </a:xfrm>
          <a:prstGeom prst="rect">
            <a:avLst/>
          </a:prstGeom>
          <a:effectLst>
            <a:glow rad="228600">
              <a:schemeClr val="accent4">
                <a:satMod val="175000"/>
                <a:alpha val="40000"/>
              </a:schemeClr>
            </a:glow>
          </a:effectLst>
        </p:spPr>
      </p:pic>
    </p:spTree>
  </p:cSld>
  <p:clrMapOvr>
    <a:masterClrMapping/>
  </p:clrMapOvr>
  <p:transition>
    <p:comb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imagesCAZ7KHOG.jpg"/>
          <p:cNvPicPr>
            <a:picLocks noGrp="1" noChangeAspect="1"/>
          </p:cNvPicPr>
          <p:nvPr>
            <p:ph idx="1"/>
          </p:nvPr>
        </p:nvPicPr>
        <p:blipFill>
          <a:blip r:embed="rId2" cstate="print"/>
          <a:stretch>
            <a:fillRect/>
          </a:stretch>
        </p:blipFill>
        <p:spPr>
          <a:xfrm>
            <a:off x="428596" y="2357430"/>
            <a:ext cx="3511118" cy="2286016"/>
          </a:xfrm>
          <a:effectLst>
            <a:glow rad="228600">
              <a:schemeClr val="accent5">
                <a:satMod val="175000"/>
                <a:alpha val="40000"/>
              </a:schemeClr>
            </a:glow>
          </a:effectLst>
        </p:spPr>
      </p:pic>
      <p:sp>
        <p:nvSpPr>
          <p:cNvPr id="3" name="Заголовок 2"/>
          <p:cNvSpPr>
            <a:spLocks noGrp="1"/>
          </p:cNvSpPr>
          <p:nvPr>
            <p:ph type="title"/>
          </p:nvPr>
        </p:nvSpPr>
        <p:spPr>
          <a:xfrm>
            <a:off x="357158" y="274638"/>
            <a:ext cx="8429684" cy="2439982"/>
          </a:xfrm>
        </p:spPr>
        <p:txBody>
          <a:bodyPr>
            <a:noAutofit/>
          </a:bodyPr>
          <a:lstStyle/>
          <a:p>
            <a:r>
              <a:rPr lang="lt-LT" sz="2000" dirty="0" err="1" smtClean="0">
                <a:solidFill>
                  <a:schemeClr val="accent2"/>
                </a:solidFill>
              </a:rPr>
              <a:t>Pinatubas</a:t>
            </a:r>
            <a:r>
              <a:rPr lang="lt-LT" sz="1600" dirty="0" smtClean="0">
                <a:solidFill>
                  <a:schemeClr val="accent2"/>
                </a:solidFill>
              </a:rPr>
              <a:t> </a:t>
            </a:r>
            <a:r>
              <a:rPr lang="lt-LT" sz="1600" dirty="0" smtClean="0"/>
              <a:t>- aktyvus </a:t>
            </a:r>
            <a:r>
              <a:rPr lang="lt-LT" sz="1600" dirty="0" smtClean="0">
                <a:hlinkClick r:id="rId3" action="ppaction://hlinkfile" tooltip="Ugnikalnis"/>
              </a:rPr>
              <a:t>ugnikalnis</a:t>
            </a:r>
            <a:r>
              <a:rPr lang="lt-LT" sz="1600" dirty="0" smtClean="0"/>
              <a:t> </a:t>
            </a:r>
            <a:r>
              <a:rPr lang="lt-LT" sz="1600" dirty="0" smtClean="0">
                <a:hlinkClick r:id="rId4" action="ppaction://hlinkfile" tooltip="Filipinai"/>
              </a:rPr>
              <a:t>Filipinuose</a:t>
            </a:r>
            <a:r>
              <a:rPr lang="lt-LT" sz="1600" dirty="0" smtClean="0"/>
              <a:t>, aukštis 1486 m. </a:t>
            </a:r>
            <a:br>
              <a:rPr lang="lt-LT" sz="1600" dirty="0" smtClean="0"/>
            </a:br>
            <a:r>
              <a:rPr lang="lt-LT" sz="1600" dirty="0" smtClean="0"/>
              <a:t>Pagarsėjo savo paskutiniu niokojančiu išsiveržimu, kuris po 611 metų pertraukos įvyko 1991 m. birželio 12 d. Tai antras pagal dydį XX a. ugnikalnių išsiveržimas. Dėl tikslios išsiveržimo prognozės dešimtys tūkstančių žmonių iš ugnikalnio apylinkių buvo evakuoti. Nepaisant to, išsiveržimo metu ir nuo susijusių pasekmių žuvo mažiausiai 875 žmonės. Be to, apylinkės buvo smarkiai apniokotos </a:t>
            </a:r>
            <a:r>
              <a:rPr lang="lt-LT" sz="1600" dirty="0" smtClean="0">
                <a:hlinkClick r:id="rId5" action="ppaction://hlinkfile" tooltip="Vulkaniniai pelenai"/>
              </a:rPr>
              <a:t>pelenų</a:t>
            </a:r>
            <a:r>
              <a:rPr lang="lt-LT" sz="1600" dirty="0" smtClean="0"/>
              <a:t>. Išsiveržimo poveikis buvo jaučiamas visame pasaulyje. </a:t>
            </a:r>
            <a:r>
              <a:rPr lang="lt-LT" sz="1100" dirty="0" smtClean="0"/>
              <a:t/>
            </a:r>
            <a:br>
              <a:rPr lang="lt-LT" sz="1100" dirty="0" smtClean="0"/>
            </a:br>
            <a:endParaRPr lang="lt-LT" sz="1100" dirty="0"/>
          </a:p>
        </p:txBody>
      </p:sp>
      <p:pic>
        <p:nvPicPr>
          <p:cNvPr id="5" name="Рисунок 4" descr="Pinatubo-eruption 1.jpg"/>
          <p:cNvPicPr>
            <a:picLocks noChangeAspect="1"/>
          </p:cNvPicPr>
          <p:nvPr/>
        </p:nvPicPr>
        <p:blipFill>
          <a:blip r:embed="rId6" cstate="print"/>
          <a:stretch>
            <a:fillRect/>
          </a:stretch>
        </p:blipFill>
        <p:spPr>
          <a:xfrm>
            <a:off x="4286248" y="2500306"/>
            <a:ext cx="4380624" cy="3143272"/>
          </a:xfrm>
          <a:prstGeom prst="rect">
            <a:avLst/>
          </a:prstGeom>
          <a:effectLst>
            <a:innerShdw blurRad="63500" dist="50800">
              <a:prstClr val="black">
                <a:alpha val="50000"/>
              </a:prstClr>
            </a:inn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pinatubo-eruption.jpg"/>
          <p:cNvPicPr>
            <a:picLocks noGrp="1" noChangeAspect="1"/>
          </p:cNvPicPr>
          <p:nvPr>
            <p:ph idx="1"/>
          </p:nvPr>
        </p:nvPicPr>
        <p:blipFill>
          <a:blip r:embed="rId2" cstate="print"/>
          <a:stretch>
            <a:fillRect/>
          </a:stretch>
        </p:blipFill>
        <p:spPr>
          <a:xfrm>
            <a:off x="3714744" y="214290"/>
            <a:ext cx="5238750" cy="3486150"/>
          </a:xfrm>
        </p:spPr>
      </p:pic>
      <p:pic>
        <p:nvPicPr>
          <p:cNvPr id="5" name="Рисунок 4" descr="vo-Mt-Pinatubo-12.jpg"/>
          <p:cNvPicPr>
            <a:picLocks noChangeAspect="1"/>
          </p:cNvPicPr>
          <p:nvPr/>
        </p:nvPicPr>
        <p:blipFill>
          <a:blip r:embed="rId3" cstate="print"/>
          <a:stretch>
            <a:fillRect/>
          </a:stretch>
        </p:blipFill>
        <p:spPr>
          <a:xfrm>
            <a:off x="428596" y="3738566"/>
            <a:ext cx="4214842" cy="2809894"/>
          </a:xfrm>
          <a:prstGeom prst="rect">
            <a:avLst/>
          </a:prstGeom>
          <a:effectLst>
            <a:outerShdw blurRad="50800" dist="38100" dir="8100000" algn="tr" rotWithShape="0">
              <a:prstClr val="black">
                <a:alpha val="40000"/>
              </a:prstClr>
            </a:outerShdw>
          </a:effectLst>
        </p:spPr>
      </p:pic>
      <p:pic>
        <p:nvPicPr>
          <p:cNvPr id="7" name="Рисунок 6" descr="Pinatubo91_eruption_plume_06-12-91.jpg"/>
          <p:cNvPicPr>
            <a:picLocks noChangeAspect="1"/>
          </p:cNvPicPr>
          <p:nvPr/>
        </p:nvPicPr>
        <p:blipFill>
          <a:blip r:embed="rId4" cstate="print"/>
          <a:stretch>
            <a:fillRect/>
          </a:stretch>
        </p:blipFill>
        <p:spPr>
          <a:xfrm>
            <a:off x="428596" y="571480"/>
            <a:ext cx="4286280" cy="2857520"/>
          </a:xfrm>
          <a:prstGeom prst="rect">
            <a:avLst/>
          </a:prstGeom>
          <a:ln>
            <a:solidFill>
              <a:schemeClr val="accent1">
                <a:lumMod val="60000"/>
                <a:lumOff val="40000"/>
              </a:schemeClr>
            </a:solidFill>
          </a:ln>
        </p:spPr>
      </p:pic>
      <p:pic>
        <p:nvPicPr>
          <p:cNvPr id="8" name="Рисунок 7" descr="Ashfall_from_Pinatubo,_1991.jpg"/>
          <p:cNvPicPr>
            <a:picLocks noChangeAspect="1"/>
          </p:cNvPicPr>
          <p:nvPr/>
        </p:nvPicPr>
        <p:blipFill>
          <a:blip r:embed="rId5" cstate="print"/>
          <a:stretch>
            <a:fillRect/>
          </a:stretch>
        </p:blipFill>
        <p:spPr>
          <a:xfrm>
            <a:off x="4929190" y="3929066"/>
            <a:ext cx="3775758" cy="2543176"/>
          </a:xfrm>
          <a:prstGeom prst="rect">
            <a:avLst/>
          </a:prstGeom>
          <a:ln>
            <a:solidFill>
              <a:schemeClr val="accent2"/>
            </a:solidFill>
          </a:ln>
        </p:spPr>
      </p:pic>
    </p:spTree>
  </p:cSld>
  <p:clrMapOvr>
    <a:masterClrMapping/>
  </p:clrMapOvr>
  <p:transition>
    <p:zoom dir="in"/>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Ruapehu_1996.gif"/>
          <p:cNvPicPr>
            <a:picLocks noGrp="1" noChangeAspect="1"/>
          </p:cNvPicPr>
          <p:nvPr>
            <p:ph idx="1"/>
          </p:nvPr>
        </p:nvPicPr>
        <p:blipFill>
          <a:blip r:embed="rId2" cstate="print"/>
          <a:stretch>
            <a:fillRect/>
          </a:stretch>
        </p:blipFill>
        <p:spPr>
          <a:xfrm>
            <a:off x="428596" y="1214422"/>
            <a:ext cx="3724275" cy="2562225"/>
          </a:xfrm>
        </p:spPr>
      </p:pic>
      <p:sp>
        <p:nvSpPr>
          <p:cNvPr id="3" name="Заголовок 2"/>
          <p:cNvSpPr>
            <a:spLocks noGrp="1"/>
          </p:cNvSpPr>
          <p:nvPr>
            <p:ph type="title"/>
          </p:nvPr>
        </p:nvSpPr>
        <p:spPr/>
        <p:txBody>
          <a:bodyPr>
            <a:noAutofit/>
          </a:bodyPr>
          <a:lstStyle/>
          <a:p>
            <a:r>
              <a:rPr lang="lt-LT" sz="2000" dirty="0" err="1" smtClean="0">
                <a:solidFill>
                  <a:schemeClr val="accent2"/>
                </a:solidFill>
              </a:rPr>
              <a:t>Ruapehu</a:t>
            </a:r>
            <a:r>
              <a:rPr lang="lt-LT" sz="1200" dirty="0" smtClean="0"/>
              <a:t>– aktyvus </a:t>
            </a:r>
            <a:r>
              <a:rPr lang="lt-LT" sz="1200" dirty="0" smtClean="0">
                <a:hlinkClick r:id="rId3" action="ppaction://hlinkfile" tooltip="Ugnikalnis"/>
              </a:rPr>
              <a:t>ugnikalnis</a:t>
            </a:r>
            <a:r>
              <a:rPr lang="lt-LT" sz="1200" dirty="0" smtClean="0"/>
              <a:t> </a:t>
            </a:r>
            <a:r>
              <a:rPr lang="lt-LT" sz="1200" dirty="0" smtClean="0">
                <a:hlinkClick r:id="rId4" action="ppaction://hlinkfile" tooltip="Naujoji Zelandija"/>
              </a:rPr>
              <a:t>Naujojoje Zelandijoje</a:t>
            </a:r>
            <a:r>
              <a:rPr lang="lt-LT" sz="1200" dirty="0" smtClean="0"/>
              <a:t>, </a:t>
            </a:r>
            <a:r>
              <a:rPr lang="lt-LT" sz="1200" dirty="0" smtClean="0">
                <a:hlinkClick r:id="rId5" action="ppaction://hlinkfile" tooltip="Šiaurės sala (Naujoji Zelandija)"/>
              </a:rPr>
              <a:t>Šiaurės saloje</a:t>
            </a:r>
            <a:r>
              <a:rPr lang="lt-LT" sz="1200" dirty="0" smtClean="0"/>
              <a:t>, aukštis 2797 m (aukščiausias N. Zelandijos ugnikalnis). Viršukalnė padengta </a:t>
            </a:r>
            <a:r>
              <a:rPr lang="lt-LT" sz="1200" dirty="0" smtClean="0">
                <a:hlinkClick r:id="rId6" action="ppaction://hlinkfile" tooltip="Ledynas"/>
              </a:rPr>
              <a:t>ledynais</a:t>
            </a:r>
            <a:r>
              <a:rPr lang="lt-LT" sz="1200" dirty="0" smtClean="0"/>
              <a:t>.</a:t>
            </a:r>
            <a:br>
              <a:rPr lang="lt-LT" sz="1200" dirty="0" smtClean="0"/>
            </a:br>
            <a:r>
              <a:rPr lang="lt-LT" sz="1200" dirty="0" err="1" smtClean="0"/>
              <a:t>Ruapehu</a:t>
            </a:r>
            <a:r>
              <a:rPr lang="lt-LT" sz="1200" dirty="0" smtClean="0"/>
              <a:t> veikia 250 tūkst. metų. Tai vienas aktyviausių pasaulio ugnikalnių. Sudaro 4 kūgiai. Paskutiniai didesni išsiveržimai įvyko </a:t>
            </a:r>
            <a:r>
              <a:rPr lang="lt-LT" sz="1200" dirty="0" smtClean="0">
                <a:hlinkClick r:id="rId7" action="ppaction://hlinkfile" tooltip="1895"/>
              </a:rPr>
              <a:t>1895</a:t>
            </a:r>
            <a:r>
              <a:rPr lang="lt-LT" sz="1200" dirty="0" smtClean="0"/>
              <a:t>, </a:t>
            </a:r>
            <a:r>
              <a:rPr lang="lt-LT" sz="1200" dirty="0" smtClean="0">
                <a:hlinkClick r:id="rId8" action="ppaction://hlinkfile" tooltip="1945"/>
              </a:rPr>
              <a:t>1945</a:t>
            </a:r>
            <a:r>
              <a:rPr lang="lt-LT" sz="1200" dirty="0" smtClean="0"/>
              <a:t>, </a:t>
            </a:r>
            <a:r>
              <a:rPr lang="lt-LT" sz="1200" dirty="0" smtClean="0">
                <a:hlinkClick r:id="rId9" action="ppaction://hlinkfile" tooltip="1995"/>
              </a:rPr>
              <a:t>1995</a:t>
            </a:r>
            <a:r>
              <a:rPr lang="lt-LT" sz="1200" dirty="0" smtClean="0"/>
              <a:t>, </a:t>
            </a:r>
            <a:r>
              <a:rPr lang="lt-LT" sz="1200" dirty="0" smtClean="0">
                <a:hlinkClick r:id="rId10" action="ppaction://hlinkfile" tooltip="1996"/>
              </a:rPr>
              <a:t>1996</a:t>
            </a:r>
            <a:r>
              <a:rPr lang="lt-LT" sz="1200" dirty="0" smtClean="0"/>
              <a:t> m. Paskutinis išsiveržimas įvyko </a:t>
            </a:r>
            <a:r>
              <a:rPr lang="lt-LT" sz="1200" dirty="0" smtClean="0">
                <a:hlinkClick r:id="rId11" action="ppaction://hlinkfile" tooltip="2006"/>
              </a:rPr>
              <a:t>2006</a:t>
            </a:r>
            <a:r>
              <a:rPr lang="lt-LT" sz="1200" dirty="0" smtClean="0"/>
              <a:t> m.</a:t>
            </a:r>
            <a:br>
              <a:rPr lang="lt-LT" sz="1200" dirty="0" smtClean="0"/>
            </a:br>
            <a:endParaRPr lang="lt-LT" sz="1200" dirty="0"/>
          </a:p>
        </p:txBody>
      </p:sp>
      <p:pic>
        <p:nvPicPr>
          <p:cNvPr id="5" name="Рисунок 4" descr="ruapehu 2.jpg"/>
          <p:cNvPicPr>
            <a:picLocks noChangeAspect="1"/>
          </p:cNvPicPr>
          <p:nvPr/>
        </p:nvPicPr>
        <p:blipFill>
          <a:blip r:embed="rId12" cstate="print"/>
          <a:stretch>
            <a:fillRect/>
          </a:stretch>
        </p:blipFill>
        <p:spPr>
          <a:xfrm>
            <a:off x="500034" y="3929066"/>
            <a:ext cx="3500430" cy="2625323"/>
          </a:xfrm>
          <a:prstGeom prst="rect">
            <a:avLst/>
          </a:prstGeom>
          <a:effectLst>
            <a:outerShdw blurRad="76200" dist="12700" dir="2700000" sy="-23000" kx="-800400" algn="bl" rotWithShape="0">
              <a:prstClr val="black">
                <a:alpha val="20000"/>
              </a:prstClr>
            </a:outerShdw>
          </a:effectLst>
        </p:spPr>
      </p:pic>
      <p:pic>
        <p:nvPicPr>
          <p:cNvPr id="6" name="Рисунок 5" descr="089-NZ-Mt_Ruapehu.jpg"/>
          <p:cNvPicPr>
            <a:picLocks noChangeAspect="1"/>
          </p:cNvPicPr>
          <p:nvPr/>
        </p:nvPicPr>
        <p:blipFill>
          <a:blip r:embed="rId13" cstate="print"/>
          <a:stretch>
            <a:fillRect/>
          </a:stretch>
        </p:blipFill>
        <p:spPr>
          <a:xfrm>
            <a:off x="4857752" y="3500438"/>
            <a:ext cx="3830002" cy="2872502"/>
          </a:xfrm>
          <a:prstGeom prst="rect">
            <a:avLst/>
          </a:prstGeom>
        </p:spPr>
      </p:pic>
      <p:pic>
        <p:nvPicPr>
          <p:cNvPr id="7" name="Рисунок 6" descr="imagesCAPZFY3I.jpg"/>
          <p:cNvPicPr>
            <a:picLocks noChangeAspect="1"/>
          </p:cNvPicPr>
          <p:nvPr/>
        </p:nvPicPr>
        <p:blipFill>
          <a:blip r:embed="rId14" cstate="print"/>
          <a:stretch>
            <a:fillRect/>
          </a:stretch>
        </p:blipFill>
        <p:spPr>
          <a:xfrm>
            <a:off x="5143504" y="1285860"/>
            <a:ext cx="3071834" cy="2044166"/>
          </a:xfrm>
          <a:prstGeom prst="rect">
            <a:avLst/>
          </a:prstGeom>
          <a:effectLst>
            <a:reflection blurRad="6350" stA="50000" endA="300" endPos="55000" dir="5400000" sy="-100000" algn="bl" rotWithShape="0"/>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imagesCA0CYJFK.jpg"/>
          <p:cNvPicPr>
            <a:picLocks noGrp="1" noChangeAspect="1"/>
          </p:cNvPicPr>
          <p:nvPr>
            <p:ph idx="1"/>
          </p:nvPr>
        </p:nvPicPr>
        <p:blipFill>
          <a:blip r:embed="rId2" cstate="print"/>
          <a:stretch>
            <a:fillRect/>
          </a:stretch>
        </p:blipFill>
        <p:spPr>
          <a:xfrm>
            <a:off x="500033" y="1714488"/>
            <a:ext cx="2718505" cy="1571636"/>
          </a:xfrm>
          <a:effectLst>
            <a:innerShdw blurRad="63500" dist="50800">
              <a:prstClr val="black">
                <a:alpha val="50000"/>
              </a:prstClr>
            </a:innerShdw>
          </a:effectLst>
        </p:spPr>
      </p:pic>
      <p:sp>
        <p:nvSpPr>
          <p:cNvPr id="3" name="Заголовок 2"/>
          <p:cNvSpPr>
            <a:spLocks noGrp="1"/>
          </p:cNvSpPr>
          <p:nvPr>
            <p:ph type="title"/>
          </p:nvPr>
        </p:nvSpPr>
        <p:spPr>
          <a:xfrm>
            <a:off x="457200" y="274638"/>
            <a:ext cx="8115328" cy="1797040"/>
          </a:xfrm>
        </p:spPr>
        <p:txBody>
          <a:bodyPr>
            <a:noAutofit/>
          </a:bodyPr>
          <a:lstStyle/>
          <a:p>
            <a:r>
              <a:rPr lang="lt-LT" sz="2000" dirty="0" err="1" smtClean="0">
                <a:solidFill>
                  <a:schemeClr val="accent2"/>
                </a:solidFill>
              </a:rPr>
              <a:t>Kliučių</a:t>
            </a:r>
            <a:r>
              <a:rPr lang="lt-LT" sz="2000" dirty="0" smtClean="0">
                <a:solidFill>
                  <a:schemeClr val="accent2"/>
                </a:solidFill>
              </a:rPr>
              <a:t> </a:t>
            </a:r>
            <a:r>
              <a:rPr lang="lt-LT" sz="2000" dirty="0" err="1" smtClean="0">
                <a:solidFill>
                  <a:schemeClr val="accent2"/>
                </a:solidFill>
              </a:rPr>
              <a:t>Sopka</a:t>
            </a:r>
            <a:r>
              <a:rPr lang="lt-LT" sz="2000" dirty="0" smtClean="0">
                <a:solidFill>
                  <a:schemeClr val="accent2"/>
                </a:solidFill>
              </a:rPr>
              <a:t> </a:t>
            </a:r>
            <a:r>
              <a:rPr lang="ru-RU" sz="1100" dirty="0" smtClean="0"/>
              <a:t>− </a:t>
            </a:r>
            <a:r>
              <a:rPr lang="lt-LT" sz="1100" dirty="0" smtClean="0"/>
              <a:t>aktyvus </a:t>
            </a:r>
            <a:r>
              <a:rPr lang="lt-LT" sz="1100" dirty="0" smtClean="0">
                <a:hlinkClick r:id="rId3" action="ppaction://hlinkfile" tooltip="Ugnikalnis"/>
              </a:rPr>
              <a:t>ugnikalnis</a:t>
            </a:r>
            <a:r>
              <a:rPr lang="lt-LT" sz="1100" dirty="0" smtClean="0"/>
              <a:t> </a:t>
            </a:r>
            <a:r>
              <a:rPr lang="lt-LT" sz="1100" dirty="0" smtClean="0">
                <a:hlinkClick r:id="rId4" action="ppaction://hlinkfile" tooltip="Rusija"/>
              </a:rPr>
              <a:t>Rusijoje</a:t>
            </a:r>
            <a:r>
              <a:rPr lang="lt-LT" sz="1100" dirty="0" smtClean="0"/>
              <a:t>, rytų </a:t>
            </a:r>
            <a:r>
              <a:rPr lang="lt-LT" sz="1100" dirty="0" smtClean="0">
                <a:hlinkClick r:id="rId5" action="ppaction://hlinkfile" tooltip="Kamčiatkos pusiasalis"/>
              </a:rPr>
              <a:t>Kamčiatkoje</a:t>
            </a:r>
            <a:r>
              <a:rPr lang="lt-LT" sz="1100" dirty="0" smtClean="0"/>
              <a:t>. Aukštis 4750 m (aukščiausias aktyvus ugnikalnis </a:t>
            </a:r>
            <a:r>
              <a:rPr lang="lt-LT" sz="1100" dirty="0" smtClean="0">
                <a:hlinkClick r:id="rId6" action="ppaction://hlinkfile" tooltip="Žemė"/>
              </a:rPr>
              <a:t>Žemėje</a:t>
            </a:r>
            <a:r>
              <a:rPr lang="lt-LT" sz="1100" dirty="0" smtClean="0"/>
              <a:t>). Kūgis taisyklingas, su pastoviai rusenančiu krateriu. Per paskutinius 270 metų </a:t>
            </a:r>
            <a:r>
              <a:rPr lang="lt-LT" sz="1100" dirty="0" err="1" smtClean="0"/>
              <a:t>Kliučių</a:t>
            </a:r>
            <a:r>
              <a:rPr lang="lt-LT" sz="1100" dirty="0" smtClean="0"/>
              <a:t> </a:t>
            </a:r>
            <a:r>
              <a:rPr lang="lt-LT" sz="1100" dirty="0" err="1" smtClean="0"/>
              <a:t>Sopka</a:t>
            </a:r>
            <a:r>
              <a:rPr lang="lt-LT" sz="1100" dirty="0" smtClean="0"/>
              <a:t> stipriai išsiveržė daugiau nei 50 kartų. Krateryje dažnai vyksta sprogimai. Viršūnė padengta </a:t>
            </a:r>
            <a:r>
              <a:rPr lang="lt-LT" sz="1100" dirty="0" smtClean="0">
                <a:hlinkClick r:id="rId7" action="ppaction://hlinkfile" tooltip="Ledynas"/>
              </a:rPr>
              <a:t>ledynais</a:t>
            </a:r>
            <a:r>
              <a:rPr lang="lt-LT" sz="1100" dirty="0" smtClean="0"/>
              <a:t>. </a:t>
            </a:r>
            <a:r>
              <a:rPr lang="lt-LT" sz="1100" dirty="0" err="1" smtClean="0"/>
              <a:t>Kliučių</a:t>
            </a:r>
            <a:r>
              <a:rPr lang="lt-LT" sz="1100" dirty="0" smtClean="0"/>
              <a:t> </a:t>
            </a:r>
            <a:r>
              <a:rPr lang="lt-LT" sz="1100" dirty="0" err="1" smtClean="0"/>
              <a:t>Sopkos</a:t>
            </a:r>
            <a:r>
              <a:rPr lang="lt-LT" sz="1100" dirty="0" smtClean="0"/>
              <a:t> papėdėje įsikūrusi </a:t>
            </a:r>
            <a:r>
              <a:rPr lang="lt-LT" sz="1100" dirty="0" err="1" smtClean="0">
                <a:hlinkClick r:id="rId8" action="ppaction://hlinkfile" tooltip="Kliučiai (puslapis neegzistuoja)"/>
              </a:rPr>
              <a:t>Kliučių</a:t>
            </a:r>
            <a:r>
              <a:rPr lang="lt-LT" sz="1100" dirty="0" smtClean="0">
                <a:hlinkClick r:id="rId8" action="ppaction://hlinkfile" tooltip="Kliučiai (puslapis neegzistuoja)"/>
              </a:rPr>
              <a:t> gyvenvietė</a:t>
            </a:r>
            <a:r>
              <a:rPr lang="lt-LT" sz="1100" dirty="0" smtClean="0"/>
              <a:t>. Kartu su kitais Kamčiatkos ugnikalniais, </a:t>
            </a:r>
            <a:r>
              <a:rPr lang="lt-LT" sz="1100" dirty="0" err="1" smtClean="0"/>
              <a:t>Kliučių</a:t>
            </a:r>
            <a:r>
              <a:rPr lang="lt-LT" sz="1100" dirty="0" smtClean="0"/>
              <a:t> </a:t>
            </a:r>
            <a:r>
              <a:rPr lang="lt-LT" sz="1100" dirty="0" err="1" smtClean="0"/>
              <a:t>Sopka</a:t>
            </a:r>
            <a:r>
              <a:rPr lang="lt-LT" sz="1100" dirty="0" smtClean="0"/>
              <a:t> įtraukta į </a:t>
            </a:r>
            <a:r>
              <a:rPr lang="lt-LT" sz="1100" dirty="0" smtClean="0">
                <a:hlinkClick r:id="rId9" action="ppaction://hlinkfile" tooltip="UNESCO"/>
              </a:rPr>
              <a:t>UNESCO</a:t>
            </a:r>
            <a:r>
              <a:rPr lang="lt-LT" sz="1100" dirty="0" smtClean="0"/>
              <a:t> pasaulio paveldo sąrašą.</a:t>
            </a:r>
            <a:br>
              <a:rPr lang="lt-LT" sz="1100" dirty="0" smtClean="0"/>
            </a:br>
            <a:r>
              <a:rPr lang="lt-LT" sz="1100" dirty="0" smtClean="0"/>
              <a:t>Stipriausi išsiveržimai: </a:t>
            </a:r>
            <a:r>
              <a:rPr lang="lt-LT" sz="1100" dirty="0" smtClean="0">
                <a:hlinkClick r:id="rId10" action="ppaction://hlinkfile" tooltip="1729"/>
              </a:rPr>
              <a:t>1729</a:t>
            </a:r>
            <a:r>
              <a:rPr lang="lt-LT" sz="1100" dirty="0" smtClean="0"/>
              <a:t>, </a:t>
            </a:r>
            <a:r>
              <a:rPr lang="lt-LT" sz="1100" dirty="0" smtClean="0">
                <a:hlinkClick r:id="rId11" action="ppaction://hlinkfile" tooltip="1739"/>
              </a:rPr>
              <a:t>1739</a:t>
            </a:r>
            <a:r>
              <a:rPr lang="lt-LT" sz="1100" dirty="0" smtClean="0"/>
              <a:t>, </a:t>
            </a:r>
            <a:r>
              <a:rPr lang="lt-LT" sz="1100" dirty="0" smtClean="0">
                <a:hlinkClick r:id="rId12" action="ppaction://hlinkfile" tooltip="1790"/>
              </a:rPr>
              <a:t>1790</a:t>
            </a:r>
            <a:r>
              <a:rPr lang="lt-LT" sz="1100" dirty="0" smtClean="0"/>
              <a:t>, </a:t>
            </a:r>
            <a:r>
              <a:rPr lang="lt-LT" sz="1100" dirty="0" smtClean="0">
                <a:hlinkClick r:id="rId13" action="ppaction://hlinkfile" tooltip="1796"/>
              </a:rPr>
              <a:t>1796</a:t>
            </a:r>
            <a:r>
              <a:rPr lang="lt-LT" sz="1100" dirty="0" smtClean="0"/>
              <a:t>, </a:t>
            </a:r>
            <a:r>
              <a:rPr lang="lt-LT" sz="1100" dirty="0" smtClean="0">
                <a:hlinkClick r:id="rId14" action="ppaction://hlinkfile" tooltip="1829"/>
              </a:rPr>
              <a:t>1829</a:t>
            </a:r>
            <a:r>
              <a:rPr lang="lt-LT" sz="1100" dirty="0" smtClean="0"/>
              <a:t>, </a:t>
            </a:r>
            <a:r>
              <a:rPr lang="lt-LT" sz="1100" dirty="0" smtClean="0">
                <a:hlinkClick r:id="rId15" action="ppaction://hlinkfile" tooltip="1853"/>
              </a:rPr>
              <a:t>1853</a:t>
            </a:r>
            <a:r>
              <a:rPr lang="lt-LT" sz="1100" dirty="0" smtClean="0"/>
              <a:t>–</a:t>
            </a:r>
            <a:r>
              <a:rPr lang="lt-LT" sz="1100" dirty="0" smtClean="0">
                <a:hlinkClick r:id="rId16" action="ppaction://hlinkfile" tooltip="1854"/>
              </a:rPr>
              <a:t>1854</a:t>
            </a:r>
            <a:r>
              <a:rPr lang="lt-LT" sz="1100" dirty="0" smtClean="0"/>
              <a:t> ir </a:t>
            </a:r>
            <a:r>
              <a:rPr lang="lt-LT" sz="1100" dirty="0" smtClean="0">
                <a:hlinkClick r:id="rId17" action="ppaction://hlinkfile" tooltip="1896"/>
              </a:rPr>
              <a:t>1896</a:t>
            </a:r>
            <a:r>
              <a:rPr lang="lt-LT" sz="1100" dirty="0" smtClean="0"/>
              <a:t> m. Paskutinį kartą išsiveržė </a:t>
            </a:r>
            <a:r>
              <a:rPr lang="lt-LT" sz="1100" dirty="0" smtClean="0">
                <a:hlinkClick r:id="rId18" action="ppaction://hlinkfile" tooltip="2005"/>
              </a:rPr>
              <a:t>2005</a:t>
            </a:r>
            <a:r>
              <a:rPr lang="lt-LT" sz="1100" dirty="0" smtClean="0"/>
              <a:t> m.</a:t>
            </a:r>
            <a:br>
              <a:rPr lang="lt-LT" sz="1100" dirty="0" smtClean="0"/>
            </a:br>
            <a:endParaRPr lang="lt-LT" sz="1100" dirty="0"/>
          </a:p>
        </p:txBody>
      </p:sp>
      <p:pic>
        <p:nvPicPr>
          <p:cNvPr id="5" name="Рисунок 4" descr="imagesCAP3KD4G.jpg"/>
          <p:cNvPicPr>
            <a:picLocks noChangeAspect="1"/>
          </p:cNvPicPr>
          <p:nvPr/>
        </p:nvPicPr>
        <p:blipFill>
          <a:blip r:embed="rId19" cstate="print"/>
          <a:stretch>
            <a:fillRect/>
          </a:stretch>
        </p:blipFill>
        <p:spPr>
          <a:xfrm>
            <a:off x="785786" y="3500438"/>
            <a:ext cx="3214710" cy="2420342"/>
          </a:xfrm>
          <a:prstGeom prst="rect">
            <a:avLst/>
          </a:prstGeom>
        </p:spPr>
      </p:pic>
      <p:pic>
        <p:nvPicPr>
          <p:cNvPr id="6" name="Рисунок 5" descr="Kamen_%20Klyuch_volcanoes.jpg"/>
          <p:cNvPicPr>
            <a:picLocks noChangeAspect="1"/>
          </p:cNvPicPr>
          <p:nvPr/>
        </p:nvPicPr>
        <p:blipFill>
          <a:blip r:embed="rId20" cstate="print"/>
          <a:stretch>
            <a:fillRect/>
          </a:stretch>
        </p:blipFill>
        <p:spPr>
          <a:xfrm>
            <a:off x="4214810" y="2143116"/>
            <a:ext cx="4643438" cy="3482579"/>
          </a:xfrm>
          <a:prstGeom prst="rect">
            <a:avLst/>
          </a:prstGeom>
        </p:spPr>
      </p:pic>
    </p:spTree>
  </p:cSld>
  <p:clrMapOvr>
    <a:masterClrMapping/>
  </p:clrMapOvr>
  <p:transition>
    <p:cover dir="l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Aeolian_Islands_map.png"/>
          <p:cNvPicPr>
            <a:picLocks noGrp="1" noChangeAspect="1"/>
          </p:cNvPicPr>
          <p:nvPr>
            <p:ph idx="1"/>
          </p:nvPr>
        </p:nvPicPr>
        <p:blipFill>
          <a:blip r:embed="rId2" cstate="print"/>
          <a:stretch>
            <a:fillRect/>
          </a:stretch>
        </p:blipFill>
        <p:spPr>
          <a:xfrm>
            <a:off x="428596" y="1785926"/>
            <a:ext cx="2725433" cy="2006600"/>
          </a:xfrm>
          <a:ln>
            <a:solidFill>
              <a:schemeClr val="accent2">
                <a:lumMod val="40000"/>
                <a:lumOff val="60000"/>
              </a:schemeClr>
            </a:solidFill>
          </a:ln>
        </p:spPr>
      </p:pic>
      <p:sp>
        <p:nvSpPr>
          <p:cNvPr id="3" name="Заголовок 2"/>
          <p:cNvSpPr>
            <a:spLocks noGrp="1"/>
          </p:cNvSpPr>
          <p:nvPr>
            <p:ph type="title"/>
          </p:nvPr>
        </p:nvSpPr>
        <p:spPr>
          <a:xfrm>
            <a:off x="457200" y="274638"/>
            <a:ext cx="8258204" cy="1939916"/>
          </a:xfrm>
        </p:spPr>
        <p:txBody>
          <a:bodyPr>
            <a:noAutofit/>
          </a:bodyPr>
          <a:lstStyle/>
          <a:p>
            <a:r>
              <a:rPr lang="lt-LT" sz="2000" dirty="0" err="1" smtClean="0">
                <a:solidFill>
                  <a:schemeClr val="accent2"/>
                </a:solidFill>
              </a:rPr>
              <a:t>Strombolis</a:t>
            </a:r>
            <a:r>
              <a:rPr lang="lt-LT" sz="2000" dirty="0" smtClean="0">
                <a:solidFill>
                  <a:schemeClr val="accent2"/>
                </a:solidFill>
              </a:rPr>
              <a:t> </a:t>
            </a:r>
            <a:r>
              <a:rPr lang="lt-LT" sz="1400" dirty="0" smtClean="0"/>
              <a:t>- </a:t>
            </a:r>
            <a:r>
              <a:rPr lang="lt-LT" sz="1400" dirty="0" smtClean="0">
                <a:hlinkClick r:id="rId3" action="ppaction://hlinkfile" tooltip="Ugnikalnis"/>
              </a:rPr>
              <a:t>ugnikalnis</a:t>
            </a:r>
            <a:r>
              <a:rPr lang="lt-LT" sz="1400" dirty="0" smtClean="0"/>
              <a:t>, sudarantis to paties pavadinimo salą </a:t>
            </a:r>
            <a:r>
              <a:rPr lang="lt-LT" sz="1400" dirty="0" smtClean="0">
                <a:hlinkClick r:id="rId4" action="ppaction://hlinkfile" tooltip="Tirėnų jūra"/>
              </a:rPr>
              <a:t>Tirėnų jūroje</a:t>
            </a:r>
            <a:r>
              <a:rPr lang="lt-LT" sz="1400" dirty="0" smtClean="0"/>
              <a:t>, netoli šiaurinės </a:t>
            </a:r>
            <a:r>
              <a:rPr lang="lt-LT" sz="1400" dirty="0" smtClean="0">
                <a:hlinkClick r:id="rId5" action="ppaction://hlinkfile" tooltip="Sicilija"/>
              </a:rPr>
              <a:t>Sicilijos</a:t>
            </a:r>
            <a:r>
              <a:rPr lang="lt-LT" sz="1400" dirty="0" smtClean="0"/>
              <a:t> pakrantės. Saloje nuolatos gyvena 400-750 žmonių.</a:t>
            </a:r>
            <a:br>
              <a:rPr lang="lt-LT" sz="1400" dirty="0" smtClean="0"/>
            </a:br>
            <a:r>
              <a:rPr lang="lt-LT" sz="1400" dirty="0" smtClean="0"/>
              <a:t>Aukštis virš jūros lygio ~924 m, aukštis nuo jūros dugno virš 2000 m. Viršūnėje </a:t>
            </a:r>
            <a:r>
              <a:rPr lang="lt-LT" sz="1400" dirty="0" err="1" smtClean="0"/>
              <a:t>žiojėja</a:t>
            </a:r>
            <a:r>
              <a:rPr lang="lt-LT" sz="1400" dirty="0" smtClean="0"/>
              <a:t> trys </a:t>
            </a:r>
            <a:r>
              <a:rPr lang="lt-LT" sz="1400" dirty="0" smtClean="0">
                <a:hlinkClick r:id="rId6" action="ppaction://hlinkfile" tooltip="Krateris"/>
              </a:rPr>
              <a:t>krateriai</a:t>
            </a:r>
            <a:r>
              <a:rPr lang="lt-LT" sz="1400" dirty="0" smtClean="0"/>
              <a:t>.</a:t>
            </a:r>
            <a:br>
              <a:rPr lang="lt-LT" sz="1400" dirty="0" smtClean="0"/>
            </a:br>
            <a:r>
              <a:rPr lang="lt-LT" sz="1400" dirty="0" err="1" smtClean="0"/>
              <a:t>Strombolis</a:t>
            </a:r>
            <a:r>
              <a:rPr lang="lt-LT" sz="1400" dirty="0" smtClean="0"/>
              <a:t> garsėja nuolatiniu aktyvumu jau mažiausiai 2000 metų. </a:t>
            </a:r>
            <a:r>
              <a:rPr lang="lt-LT" sz="1200" dirty="0" smtClean="0"/>
              <a:t/>
            </a:r>
            <a:br>
              <a:rPr lang="lt-LT" sz="1200" dirty="0" smtClean="0"/>
            </a:br>
            <a:endParaRPr lang="lt-LT" sz="1200" dirty="0"/>
          </a:p>
        </p:txBody>
      </p:sp>
      <p:pic>
        <p:nvPicPr>
          <p:cNvPr id="5" name="Рисунок 4" descr="strombolis.jpg"/>
          <p:cNvPicPr>
            <a:picLocks noChangeAspect="1"/>
          </p:cNvPicPr>
          <p:nvPr/>
        </p:nvPicPr>
        <p:blipFill>
          <a:blip r:embed="rId7" cstate="print"/>
          <a:stretch>
            <a:fillRect/>
          </a:stretch>
        </p:blipFill>
        <p:spPr>
          <a:xfrm>
            <a:off x="3357554" y="2643182"/>
            <a:ext cx="5458132" cy="3214710"/>
          </a:xfrm>
          <a:prstGeom prst="rect">
            <a:avLst/>
          </a:prstGeom>
          <a:ln>
            <a:solidFill>
              <a:schemeClr val="accent2">
                <a:lumMod val="60000"/>
                <a:lumOff val="40000"/>
              </a:schemeClr>
            </a:solidFill>
          </a:ln>
          <a:effectLst>
            <a:outerShdw blurRad="50800" dist="38100" dir="8100000" algn="tr" rotWithShape="0">
              <a:prstClr val="black">
                <a:alpha val="40000"/>
              </a:prstClr>
            </a:out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Autofit/>
          </a:bodyPr>
          <a:lstStyle/>
          <a:p>
            <a:r>
              <a:rPr lang="lt-LT" sz="2000" dirty="0" err="1" smtClean="0">
                <a:solidFill>
                  <a:schemeClr val="accent2"/>
                </a:solidFill>
              </a:rPr>
              <a:t>Popokatepetlis</a:t>
            </a:r>
            <a:r>
              <a:rPr lang="lt-LT" sz="1200" dirty="0" smtClean="0"/>
              <a:t> - aktyvus </a:t>
            </a:r>
            <a:r>
              <a:rPr lang="lt-LT" sz="1200" dirty="0" smtClean="0">
                <a:hlinkClick r:id="rId2" action="ppaction://hlinkfile" tooltip="Ugnikalnis"/>
              </a:rPr>
              <a:t>ugnikalnis</a:t>
            </a:r>
            <a:r>
              <a:rPr lang="lt-LT" sz="1200" dirty="0" smtClean="0"/>
              <a:t> </a:t>
            </a:r>
            <a:r>
              <a:rPr lang="lt-LT" sz="1200" dirty="0" smtClean="0">
                <a:hlinkClick r:id="rId3" action="ppaction://hlinkfile" tooltip="Meksika"/>
              </a:rPr>
              <a:t>Meksikoje</a:t>
            </a:r>
            <a:r>
              <a:rPr lang="lt-LT" sz="1200" dirty="0" smtClean="0"/>
              <a:t>. Aukštis 5426 m. Tai vienas aktyviausių Meksikos ugnikalnių. Nuo ispanų atvykimo </a:t>
            </a:r>
            <a:r>
              <a:rPr lang="lt-LT" sz="1200" dirty="0" smtClean="0">
                <a:hlinkClick r:id="rId4" action="ppaction://hlinkfile" tooltip="1519"/>
              </a:rPr>
              <a:t>1519</a:t>
            </a:r>
            <a:r>
              <a:rPr lang="lt-LT" sz="1200" dirty="0" smtClean="0"/>
              <a:t> m. jis smarkiai išsiveržė jau 20 kartų. Viršūnę dengia </a:t>
            </a:r>
            <a:r>
              <a:rPr lang="lt-LT" sz="1200" dirty="0" smtClean="0">
                <a:hlinkClick r:id="rId5" action="ppaction://hlinkfile" tooltip="Ledynas"/>
              </a:rPr>
              <a:t>ledynai</a:t>
            </a:r>
            <a:r>
              <a:rPr lang="lt-LT" sz="1200" dirty="0" smtClean="0"/>
              <a:t>. Netoli ugnikalnio įsikūręs </a:t>
            </a:r>
            <a:r>
              <a:rPr lang="lt-LT" sz="1200" dirty="0" err="1" smtClean="0">
                <a:hlinkClick r:id="rId6" action="ppaction://hlinkfile" tooltip="Puebla (Meksika)"/>
              </a:rPr>
              <a:t>Pueblos</a:t>
            </a:r>
            <a:r>
              <a:rPr lang="lt-LT" sz="1200" dirty="0" smtClean="0"/>
              <a:t> miestas. Kalno pavadinimas </a:t>
            </a:r>
            <a:r>
              <a:rPr lang="lt-LT" sz="1200" dirty="0" err="1" smtClean="0"/>
              <a:t>nahuatlių</a:t>
            </a:r>
            <a:r>
              <a:rPr lang="lt-LT" sz="1200" dirty="0" smtClean="0"/>
              <a:t> kalba reiškia „rūkstantis kalnas“.</a:t>
            </a:r>
            <a:br>
              <a:rPr lang="lt-LT" sz="1200" dirty="0" smtClean="0"/>
            </a:br>
            <a:r>
              <a:rPr lang="lt-LT" sz="1200" dirty="0" smtClean="0"/>
              <a:t>Paskutinį kartą ugnikalnis išsiveržė </a:t>
            </a:r>
            <a:r>
              <a:rPr lang="lt-LT" sz="1200" dirty="0" smtClean="0">
                <a:hlinkClick r:id="rId7" action="ppaction://hlinkfile" tooltip="2010"/>
              </a:rPr>
              <a:t>2010</a:t>
            </a:r>
            <a:r>
              <a:rPr lang="lt-LT" sz="1200" dirty="0" smtClean="0"/>
              <a:t> m.</a:t>
            </a:r>
            <a:endParaRPr lang="lt-LT" sz="1200" dirty="0"/>
          </a:p>
        </p:txBody>
      </p:sp>
      <p:pic>
        <p:nvPicPr>
          <p:cNvPr id="7" name="Содержимое 6" descr="popocatepetl.jpg"/>
          <p:cNvPicPr>
            <a:picLocks noGrp="1" noChangeAspect="1"/>
          </p:cNvPicPr>
          <p:nvPr>
            <p:ph idx="1"/>
          </p:nvPr>
        </p:nvPicPr>
        <p:blipFill>
          <a:blip r:embed="rId8" cstate="print"/>
          <a:stretch>
            <a:fillRect/>
          </a:stretch>
        </p:blipFill>
        <p:spPr>
          <a:xfrm>
            <a:off x="500034" y="1571612"/>
            <a:ext cx="4264004" cy="4240210"/>
          </a:xfrm>
        </p:spPr>
      </p:pic>
      <p:pic>
        <p:nvPicPr>
          <p:cNvPr id="8" name="Рисунок 7" descr="Popocatepetl 2.jpg"/>
          <p:cNvPicPr>
            <a:picLocks noChangeAspect="1"/>
          </p:cNvPicPr>
          <p:nvPr/>
        </p:nvPicPr>
        <p:blipFill>
          <a:blip r:embed="rId9" cstate="print"/>
          <a:stretch>
            <a:fillRect/>
          </a:stretch>
        </p:blipFill>
        <p:spPr>
          <a:xfrm>
            <a:off x="5072066" y="1928802"/>
            <a:ext cx="3690829" cy="2449788"/>
          </a:xfrm>
          <a:prstGeom prst="rect">
            <a:avLst/>
          </a:prstGeom>
          <a:effectLst>
            <a:outerShdw blurRad="152400" dist="317500" dir="5400000" sx="90000" sy="-19000" rotWithShape="0">
              <a:prstClr val="black">
                <a:alpha val="15000"/>
              </a:prstClr>
            </a:outerShdw>
            <a:reflection blurRad="6350" stA="50000" endA="295" endPos="92000" dist="101600" dir="5400000" sy="-100000" algn="bl" rotWithShape="0"/>
          </a:effectLst>
        </p:spPr>
      </p:pic>
    </p:spTree>
  </p:cSld>
  <p:clrMapOvr>
    <a:masterClrMapping/>
  </p:clrMapOvr>
  <p:transition>
    <p:plus/>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Содержимое 5" descr="Mt Fuji and house.jpg"/>
          <p:cNvPicPr>
            <a:picLocks noGrp="1" noChangeAspect="1"/>
          </p:cNvPicPr>
          <p:nvPr>
            <p:ph idx="1"/>
          </p:nvPr>
        </p:nvPicPr>
        <p:blipFill>
          <a:blip r:embed="rId2" cstate="print"/>
          <a:srcRect t="20833" r="34375"/>
          <a:stretch>
            <a:fillRect/>
          </a:stretch>
        </p:blipFill>
        <p:spPr>
          <a:xfrm>
            <a:off x="4286248" y="1000108"/>
            <a:ext cx="4500594" cy="4071930"/>
          </a:xfrm>
          <a:effectLst>
            <a:softEdge rad="127000"/>
          </a:effectLst>
        </p:spPr>
      </p:pic>
      <p:sp>
        <p:nvSpPr>
          <p:cNvPr id="3" name="Заголовок 2"/>
          <p:cNvSpPr>
            <a:spLocks noGrp="1"/>
          </p:cNvSpPr>
          <p:nvPr>
            <p:ph type="title"/>
          </p:nvPr>
        </p:nvSpPr>
        <p:spPr>
          <a:xfrm>
            <a:off x="457200" y="274638"/>
            <a:ext cx="8401080" cy="5154626"/>
          </a:xfrm>
        </p:spPr>
        <p:txBody>
          <a:bodyPr>
            <a:noAutofit/>
          </a:bodyPr>
          <a:lstStyle/>
          <a:p>
            <a:r>
              <a:rPr lang="lt-LT" sz="1400" dirty="0" smtClean="0">
                <a:solidFill>
                  <a:schemeClr val="tx1"/>
                </a:solidFill>
              </a:rPr>
              <a:t/>
            </a:r>
            <a:br>
              <a:rPr lang="lt-LT" sz="1400" dirty="0" smtClean="0">
                <a:solidFill>
                  <a:schemeClr val="tx1"/>
                </a:solidFill>
              </a:rPr>
            </a:br>
            <a:r>
              <a:rPr lang="en-US" sz="1400" dirty="0" err="1" smtClean="0">
                <a:solidFill>
                  <a:schemeClr val="tx1"/>
                </a:solidFill>
              </a:rPr>
              <a:t>Dangus</a:t>
            </a:r>
            <a:r>
              <a:rPr lang="en-US" sz="1400" dirty="0" smtClean="0">
                <a:solidFill>
                  <a:schemeClr val="tx1"/>
                </a:solidFill>
              </a:rPr>
              <a:t>, </a:t>
            </a:r>
            <a:r>
              <a:rPr lang="en-US" sz="1400" dirty="0" err="1" smtClean="0">
                <a:solidFill>
                  <a:schemeClr val="tx1"/>
                </a:solidFill>
              </a:rPr>
              <a:t>čia</a:t>
            </a:r>
            <a:r>
              <a:rPr lang="en-US" sz="1400" dirty="0" smtClean="0">
                <a:solidFill>
                  <a:schemeClr val="tx1"/>
                </a:solidFill>
              </a:rPr>
              <a:t> </a:t>
            </a:r>
            <a:r>
              <a:rPr lang="en-US" sz="1400" dirty="0" err="1" smtClean="0">
                <a:solidFill>
                  <a:schemeClr val="tx1"/>
                </a:solidFill>
              </a:rPr>
              <a:t>būna</a:t>
            </a:r>
            <a:r>
              <a:rPr lang="en-US" sz="1400" dirty="0" smtClean="0">
                <a:solidFill>
                  <a:schemeClr val="tx1"/>
                </a:solidFill>
              </a:rPr>
              <a:t> </a:t>
            </a:r>
            <a:r>
              <a:rPr lang="en-US" sz="1400" dirty="0" err="1" smtClean="0">
                <a:solidFill>
                  <a:schemeClr val="tx1"/>
                </a:solidFill>
              </a:rPr>
              <a:t>mėlynas</a:t>
            </a:r>
            <a:r>
              <a:rPr lang="en-US" sz="1400" dirty="0" smtClean="0">
                <a:solidFill>
                  <a:schemeClr val="tx1"/>
                </a:solidFill>
              </a:rPr>
              <a:t>.</a:t>
            </a:r>
            <a:br>
              <a:rPr lang="en-US" sz="1400" dirty="0" smtClean="0">
                <a:solidFill>
                  <a:schemeClr val="tx1"/>
                </a:solidFill>
              </a:rPr>
            </a:br>
            <a:r>
              <a:rPr lang="en-US" sz="1400" dirty="0" err="1" smtClean="0">
                <a:solidFill>
                  <a:schemeClr val="tx1"/>
                </a:solidFill>
              </a:rPr>
              <a:t>Ir</a:t>
            </a:r>
            <a:r>
              <a:rPr lang="en-US" sz="1400" dirty="0" smtClean="0">
                <a:solidFill>
                  <a:schemeClr val="tx1"/>
                </a:solidFill>
              </a:rPr>
              <a:t> </a:t>
            </a:r>
            <a:r>
              <a:rPr lang="en-US" sz="1400" dirty="0" err="1" smtClean="0">
                <a:solidFill>
                  <a:schemeClr val="tx1"/>
                </a:solidFill>
              </a:rPr>
              <a:t>debesys</a:t>
            </a:r>
            <a:r>
              <a:rPr lang="en-US" sz="1400" dirty="0" smtClean="0">
                <a:solidFill>
                  <a:schemeClr val="tx1"/>
                </a:solidFill>
              </a:rPr>
              <a:t> </a:t>
            </a:r>
            <a:r>
              <a:rPr lang="en-US" sz="1400" dirty="0" err="1" smtClean="0">
                <a:solidFill>
                  <a:schemeClr val="tx1"/>
                </a:solidFill>
              </a:rPr>
              <a:t>jame</a:t>
            </a:r>
            <a:r>
              <a:rPr lang="en-US" sz="1400" dirty="0" smtClean="0">
                <a:solidFill>
                  <a:schemeClr val="tx1"/>
                </a:solidFill>
              </a:rPr>
              <a:t>, </a:t>
            </a:r>
            <a:r>
              <a:rPr lang="en-US" sz="1400" dirty="0" err="1" smtClean="0">
                <a:solidFill>
                  <a:schemeClr val="tx1"/>
                </a:solidFill>
              </a:rPr>
              <a:t>lyg</a:t>
            </a:r>
            <a:r>
              <a:rPr lang="en-US" sz="1400" dirty="0" smtClean="0">
                <a:solidFill>
                  <a:schemeClr val="tx1"/>
                </a:solidFill>
              </a:rPr>
              <a:t> </a:t>
            </a:r>
            <a:r>
              <a:rPr lang="en-US" sz="1400" dirty="0" err="1" smtClean="0">
                <a:solidFill>
                  <a:schemeClr val="tx1"/>
                </a:solidFill>
              </a:rPr>
              <a:t>karpiniai</a:t>
            </a:r>
            <a:r>
              <a:rPr lang="en-US" sz="1400" dirty="0" smtClean="0">
                <a:solidFill>
                  <a:schemeClr val="tx1"/>
                </a:solidFill>
              </a:rPr>
              <a:t>.</a:t>
            </a:r>
            <a:br>
              <a:rPr lang="en-US" sz="1400" dirty="0" smtClean="0">
                <a:solidFill>
                  <a:schemeClr val="tx1"/>
                </a:solidFill>
              </a:rPr>
            </a:br>
            <a:r>
              <a:rPr lang="en-US" sz="1400" dirty="0" smtClean="0">
                <a:solidFill>
                  <a:schemeClr val="tx1"/>
                </a:solidFill>
              </a:rPr>
              <a:t>O </a:t>
            </a:r>
            <a:r>
              <a:rPr lang="en-US" sz="1400" dirty="0" err="1" smtClean="0">
                <a:solidFill>
                  <a:schemeClr val="tx1"/>
                </a:solidFill>
              </a:rPr>
              <a:t>kartais</a:t>
            </a:r>
            <a:r>
              <a:rPr lang="en-US" sz="1400" dirty="0" smtClean="0">
                <a:solidFill>
                  <a:schemeClr val="tx1"/>
                </a:solidFill>
              </a:rPr>
              <a:t>, </a:t>
            </a:r>
            <a:r>
              <a:rPr lang="en-US" sz="1400" dirty="0" err="1" smtClean="0">
                <a:solidFill>
                  <a:schemeClr val="tx1"/>
                </a:solidFill>
              </a:rPr>
              <a:t>jis</a:t>
            </a:r>
            <a:r>
              <a:rPr lang="en-US" sz="1400" dirty="0" smtClean="0">
                <a:solidFill>
                  <a:schemeClr val="tx1"/>
                </a:solidFill>
              </a:rPr>
              <a:t> </a:t>
            </a:r>
            <a:r>
              <a:rPr lang="en-US" sz="1400" dirty="0" err="1" smtClean="0">
                <a:solidFill>
                  <a:schemeClr val="tx1"/>
                </a:solidFill>
              </a:rPr>
              <a:t>užsidega</a:t>
            </a:r>
            <a:r>
              <a:rPr lang="en-US" sz="1400" dirty="0" smtClean="0">
                <a:solidFill>
                  <a:schemeClr val="tx1"/>
                </a:solidFill>
              </a:rPr>
              <a:t> </a:t>
            </a:r>
            <a:r>
              <a:rPr lang="en-US" sz="1400" dirty="0" err="1" smtClean="0">
                <a:solidFill>
                  <a:schemeClr val="tx1"/>
                </a:solidFill>
              </a:rPr>
              <a:t>žaliai</a:t>
            </a:r>
            <a:r>
              <a:rPr lang="en-US" sz="1400" dirty="0" smtClean="0">
                <a:solidFill>
                  <a:schemeClr val="tx1"/>
                </a:solidFill>
              </a:rPr>
              <a:t>, </a:t>
            </a:r>
            <a:r>
              <a:rPr lang="en-US" sz="1400" dirty="0" err="1" smtClean="0">
                <a:solidFill>
                  <a:schemeClr val="tx1"/>
                </a:solidFill>
              </a:rPr>
              <a:t>žaliai</a:t>
            </a:r>
            <a:r>
              <a:rPr lang="en-US" sz="1400" dirty="0" smtClean="0">
                <a:solidFill>
                  <a:schemeClr val="tx1"/>
                </a:solidFill>
              </a:rPr>
              <a:t>.</a:t>
            </a:r>
            <a:br>
              <a:rPr lang="en-US" sz="1400" dirty="0" smtClean="0">
                <a:solidFill>
                  <a:schemeClr val="tx1"/>
                </a:solidFill>
              </a:rPr>
            </a:br>
            <a:r>
              <a:rPr lang="en-US" sz="1400" dirty="0" err="1" smtClean="0">
                <a:solidFill>
                  <a:schemeClr val="tx1"/>
                </a:solidFill>
              </a:rPr>
              <a:t>Arba</a:t>
            </a:r>
            <a:r>
              <a:rPr lang="en-US" sz="1400" dirty="0" smtClean="0">
                <a:solidFill>
                  <a:schemeClr val="tx1"/>
                </a:solidFill>
              </a:rPr>
              <a:t> </a:t>
            </a:r>
            <a:r>
              <a:rPr lang="en-US" sz="1400" dirty="0" err="1" smtClean="0">
                <a:solidFill>
                  <a:schemeClr val="tx1"/>
                </a:solidFill>
              </a:rPr>
              <a:t>jį</a:t>
            </a:r>
            <a:r>
              <a:rPr lang="en-US" sz="1400" dirty="0" smtClean="0">
                <a:solidFill>
                  <a:schemeClr val="tx1"/>
                </a:solidFill>
              </a:rPr>
              <a:t> </a:t>
            </a:r>
            <a:r>
              <a:rPr lang="en-US" sz="1400" dirty="0" err="1" smtClean="0">
                <a:solidFill>
                  <a:schemeClr val="tx1"/>
                </a:solidFill>
              </a:rPr>
              <a:t>uždengia</a:t>
            </a:r>
            <a:r>
              <a:rPr lang="en-US" sz="1400" dirty="0" smtClean="0">
                <a:solidFill>
                  <a:schemeClr val="tx1"/>
                </a:solidFill>
              </a:rPr>
              <a:t>, </a:t>
            </a:r>
            <a:r>
              <a:rPr lang="en-US" sz="1400" dirty="0" err="1" smtClean="0">
                <a:solidFill>
                  <a:schemeClr val="tx1"/>
                </a:solidFill>
              </a:rPr>
              <a:t>stulpu</a:t>
            </a:r>
            <a:r>
              <a:rPr lang="en-US" sz="1400" dirty="0" smtClean="0">
                <a:solidFill>
                  <a:schemeClr val="tx1"/>
                </a:solidFill>
              </a:rPr>
              <a:t> </a:t>
            </a:r>
            <a:r>
              <a:rPr lang="en-US" sz="1400" dirty="0" err="1" smtClean="0">
                <a:solidFill>
                  <a:schemeClr val="tx1"/>
                </a:solidFill>
              </a:rPr>
              <a:t>pakilę</a:t>
            </a:r>
            <a:r>
              <a:rPr lang="en-US" sz="1400" dirty="0" smtClean="0">
                <a:solidFill>
                  <a:schemeClr val="tx1"/>
                </a:solidFill>
              </a:rPr>
              <a:t> </a:t>
            </a:r>
            <a:r>
              <a:rPr lang="en-US" sz="1400" dirty="0" err="1" smtClean="0">
                <a:solidFill>
                  <a:schemeClr val="tx1"/>
                </a:solidFill>
              </a:rPr>
              <a:t>pelenai</a:t>
            </a:r>
            <a:r>
              <a:rPr lang="en-US" sz="1400" dirty="0" smtClean="0">
                <a:solidFill>
                  <a:schemeClr val="tx1"/>
                </a:solidFill>
              </a:rPr>
              <a:t>.</a:t>
            </a:r>
            <a:br>
              <a:rPr lang="en-US" sz="1400" dirty="0" smtClean="0">
                <a:solidFill>
                  <a:schemeClr val="tx1"/>
                </a:solidFill>
              </a:rPr>
            </a:br>
            <a:r>
              <a:rPr lang="en-US" sz="1400" dirty="0" err="1" smtClean="0">
                <a:solidFill>
                  <a:schemeClr val="tx1"/>
                </a:solidFill>
              </a:rPr>
              <a:t>Ir</a:t>
            </a:r>
            <a:r>
              <a:rPr lang="en-US" sz="1400" dirty="0" smtClean="0">
                <a:solidFill>
                  <a:schemeClr val="tx1"/>
                </a:solidFill>
              </a:rPr>
              <a:t> </a:t>
            </a:r>
            <a:r>
              <a:rPr lang="en-US" sz="1400" dirty="0" err="1" smtClean="0">
                <a:solidFill>
                  <a:schemeClr val="tx1"/>
                </a:solidFill>
              </a:rPr>
              <a:t>nesvarbu</a:t>
            </a:r>
            <a:r>
              <a:rPr lang="en-US" sz="1400" dirty="0" smtClean="0">
                <a:solidFill>
                  <a:schemeClr val="tx1"/>
                </a:solidFill>
              </a:rPr>
              <a:t> ... </a:t>
            </a:r>
            <a:r>
              <a:rPr lang="en-US" sz="1400" dirty="0" err="1" smtClean="0">
                <a:solidFill>
                  <a:schemeClr val="tx1"/>
                </a:solidFill>
              </a:rPr>
              <a:t>kad</a:t>
            </a:r>
            <a:r>
              <a:rPr lang="en-US" sz="1400" dirty="0" smtClean="0">
                <a:solidFill>
                  <a:schemeClr val="tx1"/>
                </a:solidFill>
              </a:rPr>
              <a:t> tai ... </a:t>
            </a:r>
            <a:r>
              <a:rPr lang="fr-FR" sz="1400" dirty="0" smtClean="0">
                <a:solidFill>
                  <a:schemeClr val="tx1"/>
                </a:solidFill>
              </a:rPr>
              <a:t>Pasaulio Kraštas.</a:t>
            </a:r>
            <a:br>
              <a:rPr lang="fr-FR" sz="1400" dirty="0" smtClean="0">
                <a:solidFill>
                  <a:schemeClr val="tx1"/>
                </a:solidFill>
              </a:rPr>
            </a:br>
            <a:r>
              <a:rPr lang="fr-FR" sz="1400" dirty="0" smtClean="0">
                <a:solidFill>
                  <a:schemeClr val="tx1"/>
                </a:solidFill>
              </a:rPr>
              <a:t>Kur vis dar juda ... kartais žemė, </a:t>
            </a:r>
            <a:br>
              <a:rPr lang="fr-FR" sz="1400" dirty="0" smtClean="0">
                <a:solidFill>
                  <a:schemeClr val="tx1"/>
                </a:solidFill>
              </a:rPr>
            </a:br>
            <a:r>
              <a:rPr lang="fr-FR" sz="1400" dirty="0" smtClean="0">
                <a:solidFill>
                  <a:schemeClr val="tx1"/>
                </a:solidFill>
              </a:rPr>
              <a:t>Ar net atsiveria ... kalnai.</a:t>
            </a:r>
            <a:br>
              <a:rPr lang="fr-FR" sz="1400" dirty="0" smtClean="0">
                <a:solidFill>
                  <a:schemeClr val="tx1"/>
                </a:solidFill>
              </a:rPr>
            </a:br>
            <a:r>
              <a:rPr lang="fr-FR" sz="1400" dirty="0" smtClean="0">
                <a:solidFill>
                  <a:schemeClr val="tx1"/>
                </a:solidFill>
              </a:rPr>
              <a:t>Nes čia ... </a:t>
            </a:r>
            <a:br>
              <a:rPr lang="fr-FR" sz="1400" dirty="0" smtClean="0">
                <a:solidFill>
                  <a:schemeClr val="tx1"/>
                </a:solidFill>
              </a:rPr>
            </a:br>
            <a:r>
              <a:rPr lang="fr-FR" sz="1400" dirty="0" smtClean="0">
                <a:solidFill>
                  <a:schemeClr val="tx1"/>
                </a:solidFill>
              </a:rPr>
              <a:t>Yra ...</a:t>
            </a:r>
            <a:br>
              <a:rPr lang="fr-FR" sz="1400" dirty="0" smtClean="0">
                <a:solidFill>
                  <a:schemeClr val="tx1"/>
                </a:solidFill>
              </a:rPr>
            </a:br>
            <a:r>
              <a:rPr lang="fr-FR" sz="1400" dirty="0" smtClean="0">
                <a:solidFill>
                  <a:schemeClr val="tx1"/>
                </a:solidFill>
              </a:rPr>
              <a:t>Mano namai.</a:t>
            </a:r>
            <a:br>
              <a:rPr lang="fr-FR" sz="1400" dirty="0" smtClean="0">
                <a:solidFill>
                  <a:schemeClr val="tx1"/>
                </a:solidFill>
              </a:rPr>
            </a:br>
            <a:r>
              <a:rPr lang="fr-FR" sz="1400" dirty="0" smtClean="0">
                <a:solidFill>
                  <a:schemeClr val="tx1"/>
                </a:solidFill>
              </a:rPr>
              <a:t>Tarp sniegu ir ledu išpuošto kalno,</a:t>
            </a:r>
            <a:br>
              <a:rPr lang="fr-FR" sz="1400" dirty="0" smtClean="0">
                <a:solidFill>
                  <a:schemeClr val="tx1"/>
                </a:solidFill>
              </a:rPr>
            </a:br>
            <a:r>
              <a:rPr lang="fr-FR" sz="1400" dirty="0" smtClean="0">
                <a:solidFill>
                  <a:schemeClr val="tx1"/>
                </a:solidFill>
              </a:rPr>
              <a:t>Ir kranto, juodo smėlio ir aukštų uolų.</a:t>
            </a:r>
            <a:br>
              <a:rPr lang="fr-FR" sz="1400" dirty="0" smtClean="0">
                <a:solidFill>
                  <a:schemeClr val="tx1"/>
                </a:solidFill>
              </a:rPr>
            </a:br>
            <a:r>
              <a:rPr lang="fr-FR" sz="1400" dirty="0" smtClean="0">
                <a:solidFill>
                  <a:schemeClr val="tx1"/>
                </a:solidFill>
              </a:rPr>
              <a:t>Kur okeanas įsišėlęs, siunčia išbandymams, </a:t>
            </a:r>
            <a:br>
              <a:rPr lang="fr-FR" sz="1400" dirty="0" smtClean="0">
                <a:solidFill>
                  <a:schemeClr val="tx1"/>
                </a:solidFill>
              </a:rPr>
            </a:br>
            <a:r>
              <a:rPr lang="fr-FR" sz="1400" dirty="0" smtClean="0">
                <a:solidFill>
                  <a:schemeClr val="tx1"/>
                </a:solidFill>
              </a:rPr>
              <a:t>Pulkus, iš pykčio šnypščiančių bangų.</a:t>
            </a:r>
            <a:br>
              <a:rPr lang="fr-FR" sz="1400" dirty="0" smtClean="0">
                <a:solidFill>
                  <a:schemeClr val="tx1"/>
                </a:solidFill>
              </a:rPr>
            </a:br>
            <a:r>
              <a:rPr lang="fr-FR" sz="1400" dirty="0" smtClean="0">
                <a:solidFill>
                  <a:schemeClr val="tx1"/>
                </a:solidFill>
              </a:rPr>
              <a:t>Ir vis</a:t>
            </a:r>
            <a:r>
              <a:rPr lang="lt-LT" sz="1400" dirty="0" smtClean="0">
                <a:solidFill>
                  <a:schemeClr val="tx1"/>
                </a:solidFill>
              </a:rPr>
              <a:t>a</a:t>
            </a:r>
            <a:r>
              <a:rPr lang="fr-FR" sz="1400" dirty="0" smtClean="0">
                <a:solidFill>
                  <a:schemeClr val="tx1"/>
                </a:solidFill>
              </a:rPr>
              <a:t> tai ... aš taip įsimylėjęs.</a:t>
            </a:r>
            <a:br>
              <a:rPr lang="fr-FR" sz="1400" dirty="0" smtClean="0">
                <a:solidFill>
                  <a:schemeClr val="tx1"/>
                </a:solidFill>
              </a:rPr>
            </a:br>
            <a:r>
              <a:rPr lang="fr-FR" sz="1400" dirty="0" smtClean="0">
                <a:solidFill>
                  <a:schemeClr val="tx1"/>
                </a:solidFill>
              </a:rPr>
              <a:t>Ir vis</a:t>
            </a:r>
            <a:r>
              <a:rPr lang="lt-LT" sz="1400" dirty="0" smtClean="0">
                <a:solidFill>
                  <a:schemeClr val="tx1"/>
                </a:solidFill>
              </a:rPr>
              <a:t>a</a:t>
            </a:r>
            <a:r>
              <a:rPr lang="fr-FR" sz="1400" dirty="0" smtClean="0">
                <a:solidFill>
                  <a:schemeClr val="tx1"/>
                </a:solidFill>
              </a:rPr>
              <a:t> tai ... aš taip myliu.</a:t>
            </a:r>
            <a:br>
              <a:rPr lang="fr-FR" sz="1400" dirty="0" smtClean="0">
                <a:solidFill>
                  <a:schemeClr val="tx1"/>
                </a:solidFill>
              </a:rPr>
            </a:br>
            <a:r>
              <a:rPr lang="fr-FR" sz="1400" dirty="0" smtClean="0">
                <a:solidFill>
                  <a:schemeClr val="tx1"/>
                </a:solidFill>
              </a:rPr>
              <a:t>Net ir tuomet ...</a:t>
            </a:r>
            <a:br>
              <a:rPr lang="fr-FR" sz="1400" dirty="0" smtClean="0">
                <a:solidFill>
                  <a:schemeClr val="tx1"/>
                </a:solidFill>
              </a:rPr>
            </a:br>
            <a:r>
              <a:rPr lang="fr-FR" sz="1400" dirty="0" smtClean="0">
                <a:solidFill>
                  <a:schemeClr val="tx1"/>
                </a:solidFill>
              </a:rPr>
              <a:t>Kai dingsta mėlis,</a:t>
            </a:r>
            <a:br>
              <a:rPr lang="fr-FR" sz="1400" dirty="0" smtClean="0">
                <a:solidFill>
                  <a:schemeClr val="tx1"/>
                </a:solidFill>
              </a:rPr>
            </a:br>
            <a:r>
              <a:rPr lang="fr-FR" sz="1400" dirty="0" smtClean="0">
                <a:solidFill>
                  <a:schemeClr val="tx1"/>
                </a:solidFill>
              </a:rPr>
              <a:t>Ir pelenais užsidengia dangus.</a:t>
            </a:r>
            <a:br>
              <a:rPr lang="fr-FR" sz="1400" dirty="0" smtClean="0">
                <a:solidFill>
                  <a:schemeClr val="tx1"/>
                </a:solidFill>
              </a:rPr>
            </a:br>
            <a:r>
              <a:rPr lang="fr-FR" sz="1400" dirty="0" smtClean="0">
                <a:solidFill>
                  <a:schemeClr val="tx1"/>
                </a:solidFill>
              </a:rPr>
              <a:t>Ar kai po kojom virpa žemė.</a:t>
            </a:r>
            <a:br>
              <a:rPr lang="fr-FR" sz="1400" dirty="0" smtClean="0">
                <a:solidFill>
                  <a:schemeClr val="tx1"/>
                </a:solidFill>
              </a:rPr>
            </a:br>
            <a:r>
              <a:rPr lang="fr-FR" sz="1400" dirty="0" smtClean="0">
                <a:solidFill>
                  <a:schemeClr val="tx1"/>
                </a:solidFill>
              </a:rPr>
              <a:t>Ar ... kai atsivėrus ji ...</a:t>
            </a:r>
            <a:br>
              <a:rPr lang="fr-FR" sz="1400" dirty="0" smtClean="0">
                <a:solidFill>
                  <a:schemeClr val="tx1"/>
                </a:solidFill>
              </a:rPr>
            </a:br>
            <a:r>
              <a:rPr lang="en-US" sz="1400" dirty="0" err="1" smtClean="0">
                <a:solidFill>
                  <a:schemeClr val="tx1"/>
                </a:solidFill>
              </a:rPr>
              <a:t>Alsuoja</a:t>
            </a:r>
            <a:r>
              <a:rPr lang="en-US" sz="1400" dirty="0" smtClean="0">
                <a:solidFill>
                  <a:schemeClr val="tx1"/>
                </a:solidFill>
              </a:rPr>
              <a:t> </a:t>
            </a:r>
            <a:r>
              <a:rPr lang="en-US" sz="1400" dirty="0" err="1" smtClean="0">
                <a:solidFill>
                  <a:schemeClr val="tx1"/>
                </a:solidFill>
              </a:rPr>
              <a:t>ugnimi</a:t>
            </a:r>
            <a:r>
              <a:rPr lang="en-US" sz="1400" dirty="0" smtClean="0">
                <a:solidFill>
                  <a:schemeClr val="tx1"/>
                </a:solidFill>
              </a:rPr>
              <a:t>,</a:t>
            </a:r>
            <a:br>
              <a:rPr lang="en-US" sz="1400" dirty="0" smtClean="0">
                <a:solidFill>
                  <a:schemeClr val="tx1"/>
                </a:solidFill>
              </a:rPr>
            </a:br>
            <a:r>
              <a:rPr lang="en-US" sz="1400" dirty="0" err="1" smtClean="0">
                <a:solidFill>
                  <a:schemeClr val="tx1"/>
                </a:solidFill>
              </a:rPr>
              <a:t>Naikindama</a:t>
            </a:r>
            <a:r>
              <a:rPr lang="en-US" sz="1400" dirty="0" smtClean="0">
                <a:solidFill>
                  <a:schemeClr val="tx1"/>
                </a:solidFill>
              </a:rPr>
              <a:t> </a:t>
            </a:r>
            <a:r>
              <a:rPr lang="en-US" sz="1400" dirty="0" err="1" smtClean="0">
                <a:solidFill>
                  <a:schemeClr val="tx1"/>
                </a:solidFill>
              </a:rPr>
              <a:t>ledus</a:t>
            </a:r>
            <a:r>
              <a:rPr lang="en-US" sz="1400" dirty="0" smtClean="0">
                <a:solidFill>
                  <a:schemeClr val="tx1"/>
                </a:solidFill>
              </a:rPr>
              <a:t>.</a:t>
            </a:r>
            <a:r>
              <a:rPr lang="lt-LT" sz="900" dirty="0" smtClean="0"/>
              <a:t/>
            </a:r>
            <a:br>
              <a:rPr lang="lt-LT" sz="900" dirty="0" smtClean="0"/>
            </a:br>
            <a:endParaRPr lang="lt-LT" sz="900" dirty="0"/>
          </a:p>
        </p:txBody>
      </p:sp>
    </p:spTree>
  </p:cSld>
  <p:clrMapOvr>
    <a:masterClrMapping/>
  </p:clrMapOvr>
  <p:transition>
    <p:blinds/>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291</TotalTime>
  <Words>719</Words>
  <Application>Microsoft Office PowerPoint</Application>
  <PresentationFormat>Экран (4:3)</PresentationFormat>
  <Paragraphs>59</Paragraphs>
  <Slides>26</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Открытая</vt:lpstr>
      <vt:lpstr>Ugnikalniai</vt:lpstr>
      <vt:lpstr>Слайд 2</vt:lpstr>
      <vt:lpstr>Ugnikalnio sandara</vt:lpstr>
      <vt:lpstr>Ugnikalnis - vieta sausumoje ar po vandeniu, pro kurią iš požeminio magmos židinio per žiotis (kraterį) nuolat ar kartkartėmis į Žemės paviršių, atmosferą išsiveržia lava, vandens garai, vulkaninės dujos, vulkaninės bombos, smėlis, pelenai. </vt:lpstr>
      <vt:lpstr>Pagal aktyvumą ugnikalniai būna : aktyvūs (veikiantys).   Aktyviu paprastai laikomas ugnikalnis, išsiveržęs istoriniais laikais. Jo išsiveržimą mena žmonijos istorija. Ypač daug (80 %) veikiančių ugnikalnių yra Ramųjį vandenyną juosiančiame  Ugnies Žiede, kuris žymi litosferos plokščių ribas. </vt:lpstr>
      <vt:lpstr>Snaudžiantys (miegantys) – išsiveržę priešistoriniais laikais, tai yra, per pastaruosius 10-11 000 metų,  pvz., Kilimandžaro ugnikalnis Afrikoje</vt:lpstr>
      <vt:lpstr>   Užgesę   – kai išsiveržimas mažai tikėtinas. Apie jų išsiveržimą žmonijos istorijoje nėra jokių duomenų.    </vt:lpstr>
      <vt:lpstr>Iš 800 aktyvių ugnikalnių kasdien veikia bent 10. Daugiausiai tai nedideli išsiveržimai, nekeliantys pavojaus žmonėms ir aplinkai</vt:lpstr>
      <vt:lpstr>Ugnikalnių išsiveržimai ir žemės drebėjimai priskiriami prie grėsmingiausių gamtos reiškinių. Nepaisydami pavojaus, kai kurių ugnikalnių papėdėse gyvena daug žmonių. Mat pelenų , sustingusios lavos paviršiuje per daugelį metų susidaro nepaprastai derlinga dirva, tinkama daržovėms, vaismedžiams auginti. </vt:lpstr>
      <vt:lpstr>Žymiausi pasaulio ugnikalniai </vt:lpstr>
      <vt:lpstr>Vezuvijaus išsiveržimas, Pompėja.</vt:lpstr>
      <vt:lpstr>Etna - Sicillijos saloje esantis ugnikalnis – vienas didžiausių pasaulyje veikiančių ugnikalnių ir aukščiausias ugnikalnis Europoje (3320 m). Senovės romėnai tikėjo, jog Etnos kalne yra ugnies dievo Vulkano kalvė. </vt:lpstr>
      <vt:lpstr>  Hekla -  vienas aktyviausių Islandijos ugnikalnių. Hekla kadaise buvo pramintas „vartais į pragarą“. Vien tik Islandijos valstybės gyvavimo laikotarpiu šis ugnikalnis buvo išsiveržęs apie 20 kartų.  </vt:lpstr>
      <vt:lpstr>Fudžijama Japonijoje esantis 3776 m. aukščio ugnikalnis. Jis yra vienas šios šalies simbolių. Aukščiausias Japonijos kalnas nuo seno buvo laikomas šventu ir pagarbiai vadintas Fudži-san. Paskutinis išsiveržimas įvyko 1707 m. Šio milžiniško išsiveržimo metu pelenais buvo nuklotos už 100 km esančio Tokijo gatvės.</vt:lpstr>
      <vt:lpstr>Mauna Loa Havajų salose esantis ugnikalnis laikomas didžiausiu visoje Žemėje.</vt:lpstr>
      <vt:lpstr> Krakatau Indijos vandenyne esantis vienas pavojingiausių ugnikalnių, garsėjantis netikėtais išsiveržimais. Žymiausias Indonezijos teritorijoje esančio ugnikalnio išsiveržimas įvyko 1883 m., kuomet į 25 km aukštį pakilęs pelenų debesis net porą dienų temdė dangų, o sprogimo garsas buvo girdimas net už 5000 km. Skaičiuojama, jog šio išsiveržimo metu žuvo apie 36 000 žmonių. </vt:lpstr>
      <vt:lpstr>Šv. Elenos ugnikalnis yra šiaurės vakarinėje JAV dalyje. Po paskutinio itin galingo išsiveržimo 1980 m. šis ugnikalnis sumažėjo 400 metrų ir dabar jo aukštis siekia 2550 m. Tai buvo vienas iš didžiausių ugnikalnio išsiveržimų JAV istorijoje. Jo metu pelenų kamuolys pakilo į 19 km aukštį. Milžiniško ugnikalnio kraterio skersmuo viršija vieną kilometrą. </vt:lpstr>
      <vt:lpstr>Kotopachis - veikiantis ugnikalnis Pietų Amerikos Anduose, Ekvadore. Vienas aukščiausių ugnikalnių Žemėje (5897 m). Jis yra 50 km į pietus nuo Ekvadoro sostinės Kito.  </vt:lpstr>
      <vt:lpstr>Erebusas - tai 3794 m aukščio ugnikalnis, Roso saloje, Roso jūroje. Tai aktyvus ugnikalnis, kurio kraterio viršuje telkšo lavos ežeras. Ugnikalnis nuolat veikia nuo 1972 metų.  Didžiausias ugnikalnio aktyvumas užfiksuotas 1984 metais. Iš Erebuso kraterio skraidė lavos bombos, išsilydžiusios uolienos ir krito 2 kilometrų spinduliu nuo kraterio. Erebuso pavadinimas siejamas su graikų mitologija. Buvo manoma, kad per Erebuso kraterį mirusios sielos patenka į Stikso upę pragare.  </vt:lpstr>
      <vt:lpstr>Pinatubas - aktyvus ugnikalnis Filipinuose, aukštis 1486 m.  Pagarsėjo savo paskutiniu niokojančiu išsiveržimu, kuris po 611 metų pertraukos įvyko 1991 m. birželio 12 d. Tai antras pagal dydį XX a. ugnikalnių išsiveržimas. Dėl tikslios išsiveržimo prognozės dešimtys tūkstančių žmonių iš ugnikalnio apylinkių buvo evakuoti. Nepaisant to, išsiveržimo metu ir nuo susijusių pasekmių žuvo mažiausiai 875 žmonės. Be to, apylinkės buvo smarkiai apniokotos pelenų. Išsiveržimo poveikis buvo jaučiamas visame pasaulyje.  </vt:lpstr>
      <vt:lpstr>Слайд 21</vt:lpstr>
      <vt:lpstr>Ruapehu– aktyvus ugnikalnis Naujojoje Zelandijoje, Šiaurės saloje, aukštis 2797 m (aukščiausias N. Zelandijos ugnikalnis). Viršukalnė padengta ledynais. Ruapehu veikia 250 tūkst. metų. Tai vienas aktyviausių pasaulio ugnikalnių. Sudaro 4 kūgiai. Paskutiniai didesni išsiveržimai įvyko 1895, 1945, 1995, 1996 m. Paskutinis išsiveržimas įvyko 2006 m. </vt:lpstr>
      <vt:lpstr>Kliučių Sopka − aktyvus ugnikalnis Rusijoje, rytų Kamčiatkoje. Aukštis 4750 m (aukščiausias aktyvus ugnikalnis Žemėje). Kūgis taisyklingas, su pastoviai rusenančiu krateriu. Per paskutinius 270 metų Kliučių Sopka stipriai išsiveržė daugiau nei 50 kartų. Krateryje dažnai vyksta sprogimai. Viršūnė padengta ledynais. Kliučių Sopkos papėdėje įsikūrusi Kliučių gyvenvietė. Kartu su kitais Kamčiatkos ugnikalniais, Kliučių Sopka įtraukta į UNESCO pasaulio paveldo sąrašą. Stipriausi išsiveržimai: 1729, 1739, 1790, 1796, 1829, 1853–1854 ir 1896 m. Paskutinį kartą išsiveržė 2005 m. </vt:lpstr>
      <vt:lpstr>Strombolis - ugnikalnis, sudarantis to paties pavadinimo salą Tirėnų jūroje, netoli šiaurinės Sicilijos pakrantės. Saloje nuolatos gyvena 400-750 žmonių. Aukštis virš jūros lygio ~924 m, aukštis nuo jūros dugno virš 2000 m. Viršūnėje žiojėja trys krateriai. Strombolis garsėja nuolatiniu aktyvumu jau mažiausiai 2000 metų.  </vt:lpstr>
      <vt:lpstr>Popokatepetlis - aktyvus ugnikalnis Meksikoje. Aukštis 5426 m. Tai vienas aktyviausių Meksikos ugnikalnių. Nuo ispanų atvykimo 1519 m. jis smarkiai išsiveržė jau 20 kartų. Viršūnę dengia ledynai. Netoli ugnikalnio įsikūręs Pueblos miestas. Kalno pavadinimas nahuatlių kalba reiškia „rūkstantis kalnas“. Paskutinį kartą ugnikalnis išsiveržė 2010 m.</vt:lpstr>
      <vt:lpstr> Dangus, čia būna mėlynas. Ir debesys jame, lyg karpiniai. O kartais, jis užsidega žaliai, žaliai. Arba jį uždengia, stulpu pakilę pelenai. Ir nesvarbu ... kad tai ... Pasaulio Kraštas. Kur vis dar juda ... kartais žemė,  Ar net atsiveria ... kalnai. Nes čia ...  Yra ... Mano namai. Tarp sniegu ir ledu išpuošto kalno, Ir kranto, juodo smėlio ir aukštų uolų. Kur okeanas įsišėlęs, siunčia išbandymams,  Pulkus, iš pykčio šnypščiančių bangų. Ir visa tai ... aš taip įsimylėjęs. Ir visa tai ... aš taip myliu. Net ir tuomet ... Kai dingsta mėlis, Ir pelenais užsidengia dangus. Ar kai po kojom virpa žemė. Ar ... kai atsivėrus ji ... Alsuoja ugnimi, Naikindama ledus.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Ugnikalniai</dc:title>
  <dc:creator>Kotletas</dc:creator>
  <cp:lastModifiedBy>Kotletas</cp:lastModifiedBy>
  <cp:revision>41</cp:revision>
  <dcterms:created xsi:type="dcterms:W3CDTF">2011-01-15T17:46:15Z</dcterms:created>
  <dcterms:modified xsi:type="dcterms:W3CDTF">2011-01-15T22:39:15Z</dcterms:modified>
</cp:coreProperties>
</file>