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8" r:id="rId2"/>
  </p:sldMasterIdLst>
  <p:notesMasterIdLst>
    <p:notesMasterId r:id="rId39"/>
  </p:notesMasterIdLst>
  <p:sldIdLst>
    <p:sldId id="256" r:id="rId3"/>
    <p:sldId id="263" r:id="rId4"/>
    <p:sldId id="260" r:id="rId5"/>
    <p:sldId id="261" r:id="rId6"/>
    <p:sldId id="258" r:id="rId7"/>
    <p:sldId id="264" r:id="rId8"/>
    <p:sldId id="270" r:id="rId9"/>
    <p:sldId id="271" r:id="rId10"/>
    <p:sldId id="267" r:id="rId11"/>
    <p:sldId id="268" r:id="rId12"/>
    <p:sldId id="269" r:id="rId13"/>
    <p:sldId id="272" r:id="rId14"/>
    <p:sldId id="273" r:id="rId15"/>
    <p:sldId id="275" r:id="rId16"/>
    <p:sldId id="276" r:id="rId17"/>
    <p:sldId id="285" r:id="rId18"/>
    <p:sldId id="277" r:id="rId19"/>
    <p:sldId id="278" r:id="rId20"/>
    <p:sldId id="279" r:id="rId21"/>
    <p:sldId id="280" r:id="rId22"/>
    <p:sldId id="290" r:id="rId23"/>
    <p:sldId id="291" r:id="rId24"/>
    <p:sldId id="292" r:id="rId25"/>
    <p:sldId id="281" r:id="rId26"/>
    <p:sldId id="282" r:id="rId27"/>
    <p:sldId id="284" r:id="rId28"/>
    <p:sldId id="294" r:id="rId29"/>
    <p:sldId id="295" r:id="rId30"/>
    <p:sldId id="297" r:id="rId31"/>
    <p:sldId id="298" r:id="rId32"/>
    <p:sldId id="299" r:id="rId33"/>
    <p:sldId id="300" r:id="rId34"/>
    <p:sldId id="305" r:id="rId35"/>
    <p:sldId id="301" r:id="rId36"/>
    <p:sldId id="302" r:id="rId37"/>
    <p:sldId id="30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Vidutinis stilius 1 – paryškinima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Šviesus stilius 2 – paryškinima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eminis stilius 1 – paryškinima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E25E649-3F16-4E02-A733-19D2CDBF48F0}" styleName="Vidutinis stilius 3 – paryškinima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Šviesus stilius 3 – paryškinima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Geo\projekta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kaiste\Downloads\projektas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Dovil&#279;%20Bugyt&#279;%20ir%20Inga%20Pranskaityt&#279;%208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gamyba!$G$2</c:f>
              <c:strCache>
                <c:ptCount val="1"/>
                <c:pt idx="0">
                  <c:v>m2010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inEnd"/>
            <c:showVal val="1"/>
          </c:dLbls>
          <c:cat>
            <c:strRef>
              <c:f>gamyba!$F$3:$F$7</c:f>
              <c:strCache>
                <c:ptCount val="5"/>
                <c:pt idx="0">
                  <c:v>Mėsa</c:v>
                </c:pt>
                <c:pt idx="1">
                  <c:v>Vandens gėrybės</c:v>
                </c:pt>
                <c:pt idx="2">
                  <c:v>Daržovės ir vaisiai</c:v>
                </c:pt>
                <c:pt idx="3">
                  <c:v>Saldumynai</c:v>
                </c:pt>
                <c:pt idx="4">
                  <c:v>Kita</c:v>
                </c:pt>
              </c:strCache>
            </c:strRef>
          </c:cat>
          <c:val>
            <c:numRef>
              <c:f>gamyba!$G$3:$G$7</c:f>
              <c:numCache>
                <c:formatCode>0.0</c:formatCode>
                <c:ptCount val="5"/>
                <c:pt idx="0">
                  <c:v>476.55700000000002</c:v>
                </c:pt>
                <c:pt idx="1">
                  <c:v>151.49</c:v>
                </c:pt>
                <c:pt idx="2">
                  <c:v>39.297000000000011</c:v>
                </c:pt>
                <c:pt idx="3">
                  <c:v>91.670999999999978</c:v>
                </c:pt>
                <c:pt idx="4">
                  <c:v>775.85099999999852</c:v>
                </c:pt>
              </c:numCache>
            </c:numRef>
          </c:val>
        </c:ser>
        <c:ser>
          <c:idx val="1"/>
          <c:order val="1"/>
          <c:tx>
            <c:strRef>
              <c:f>gamyba!$H$2</c:f>
              <c:strCache>
                <c:ptCount val="1"/>
                <c:pt idx="0">
                  <c:v>m2011</c:v>
                </c:pt>
              </c:strCache>
            </c:strRef>
          </c:tx>
          <c:cat>
            <c:strRef>
              <c:f>gamyba!$F$3:$F$7</c:f>
              <c:strCache>
                <c:ptCount val="5"/>
                <c:pt idx="0">
                  <c:v>Mėsa</c:v>
                </c:pt>
                <c:pt idx="1">
                  <c:v>Vandens gėrybės</c:v>
                </c:pt>
                <c:pt idx="2">
                  <c:v>Daržovės ir vaisiai</c:v>
                </c:pt>
                <c:pt idx="3">
                  <c:v>Saldumynai</c:v>
                </c:pt>
                <c:pt idx="4">
                  <c:v>Kita</c:v>
                </c:pt>
              </c:strCache>
            </c:strRef>
          </c:cat>
          <c:val>
            <c:numRef>
              <c:f>gamyba!$H$3:$H$7</c:f>
              <c:numCache>
                <c:formatCode>0.0</c:formatCode>
                <c:ptCount val="5"/>
                <c:pt idx="0">
                  <c:v>475.4149999999994</c:v>
                </c:pt>
                <c:pt idx="1">
                  <c:v>362.52599999999939</c:v>
                </c:pt>
                <c:pt idx="2">
                  <c:v>339.27099999999945</c:v>
                </c:pt>
                <c:pt idx="3">
                  <c:v>339.37000000000006</c:v>
                </c:pt>
                <c:pt idx="4">
                  <c:v>291.16999999999996</c:v>
                </c:pt>
              </c:numCache>
            </c:numRef>
          </c:val>
        </c:ser>
        <c:ser>
          <c:idx val="2"/>
          <c:order val="2"/>
          <c:tx>
            <c:strRef>
              <c:f>gamyba!$I$2</c:f>
              <c:strCache>
                <c:ptCount val="1"/>
                <c:pt idx="0">
                  <c:v>m2012</c:v>
                </c:pt>
              </c:strCache>
            </c:strRef>
          </c:tx>
          <c:dLbls>
            <c:dLblPos val="inEnd"/>
            <c:showVal val="1"/>
          </c:dLbls>
          <c:cat>
            <c:strRef>
              <c:f>gamyba!$F$3:$F$7</c:f>
              <c:strCache>
                <c:ptCount val="5"/>
                <c:pt idx="0">
                  <c:v>Mėsa</c:v>
                </c:pt>
                <c:pt idx="1">
                  <c:v>Vandens gėrybės</c:v>
                </c:pt>
                <c:pt idx="2">
                  <c:v>Daržovės ir vaisiai</c:v>
                </c:pt>
                <c:pt idx="3">
                  <c:v>Saldumynai</c:v>
                </c:pt>
                <c:pt idx="4">
                  <c:v>Kita</c:v>
                </c:pt>
              </c:strCache>
            </c:strRef>
          </c:cat>
          <c:val>
            <c:numRef>
              <c:f>gamyba!$I$3:$I$7</c:f>
              <c:numCache>
                <c:formatCode>0.0</c:formatCode>
                <c:ptCount val="5"/>
                <c:pt idx="0">
                  <c:v>505.00799999999964</c:v>
                </c:pt>
                <c:pt idx="1">
                  <c:v>387.76129999999938</c:v>
                </c:pt>
                <c:pt idx="2">
                  <c:v>360.09229999999963</c:v>
                </c:pt>
                <c:pt idx="3">
                  <c:v>367.4877999999992</c:v>
                </c:pt>
                <c:pt idx="4">
                  <c:v>313.68689999999964</c:v>
                </c:pt>
              </c:numCache>
            </c:numRef>
          </c:val>
        </c:ser>
        <c:dLbls>
          <c:showVal val="1"/>
        </c:dLbls>
        <c:axId val="53226496"/>
        <c:axId val="53249152"/>
      </c:barChart>
      <c:catAx>
        <c:axId val="532264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lt-LT" sz="1200"/>
                  <a:t>Produktai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0.45214752228357025"/>
              <c:y val="0.94818825907187965"/>
            </c:manualLayout>
          </c:layout>
        </c:title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53249152"/>
        <c:crosses val="autoZero"/>
        <c:auto val="1"/>
        <c:lblAlgn val="ctr"/>
        <c:lblOffset val="100"/>
      </c:catAx>
      <c:valAx>
        <c:axId val="532491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lt-LT" sz="1200"/>
                  <a:t>Kiekis, tūkst.</a:t>
                </a:r>
                <a:r>
                  <a:rPr lang="lt-LT" sz="1200" baseline="0"/>
                  <a:t> t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1.6937820726637906E-3"/>
              <c:y val="0.34500625933815665"/>
            </c:manualLayout>
          </c:layout>
        </c:title>
        <c:numFmt formatCode="0.0" sourceLinked="1"/>
        <c:tickLblPos val="nextTo"/>
        <c:crossAx val="53226496"/>
        <c:crosses val="autoZero"/>
        <c:crossBetween val="between"/>
      </c:valAx>
      <c:spPr>
        <a:noFill/>
        <a:ln w="25400">
          <a:noFill/>
        </a:ln>
      </c:spPr>
    </c:plotArea>
    <c:legend>
      <c:legendPos val="r"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'[projektas (1).xlsx]Sheet1'!$B$1</c:f>
              <c:strCache>
                <c:ptCount val="1"/>
                <c:pt idx="0">
                  <c:v>m2010</c:v>
                </c:pt>
              </c:strCache>
            </c:strRef>
          </c:tx>
          <c:marker>
            <c:symbol val="none"/>
          </c:marker>
          <c:dLbls>
            <c:dLblPos val="t"/>
            <c:showVal val="1"/>
          </c:dLbls>
          <c:cat>
            <c:strRef>
              <c:f>'[projektas (1).xlsx]Sheet1'!$A$2:$A$8</c:f>
              <c:strCache>
                <c:ptCount val="7"/>
                <c:pt idx="0">
                  <c:v>Aliejinių kultūrų sėklos ir vaisiai; įvairūs grūdai, sėklos ir
vaisiai; augalai, naudojami pramonėje ir medicinoje;
šiaudai ir pašarai</c:v>
                </c:pt>
                <c:pt idx="1">
                  <c:v>Gyvūniniai arba augaliniai riebalai ir aliejus bei jų skilimo produktai; paruošti valgomieji riebalai; gyvūninis arba augalinis vaškas</c:v>
                </c:pt>
                <c:pt idx="2">
                  <c:v>Gaminiai iš mėsos, žuvies arba vėžiagyvių, moliuskų arba
kitų vandens bestuburių</c:v>
                </c:pt>
                <c:pt idx="3">
                  <c:v>Cukrūs ir konditerijos gaminiai iš cukraus</c:v>
                </c:pt>
                <c:pt idx="4">
                  <c:v>Gaminiai iš javų, miltų, krakmolo arba pieno; miltiniai konditerijos gaminiai
</c:v>
                </c:pt>
                <c:pt idx="5">
                  <c:v>Daržovių, vaisių, riešutų arba kitų augalų dalių
produktai</c:v>
                </c:pt>
                <c:pt idx="6">
                  <c:v>Įvairūs maisto produktai</c:v>
                </c:pt>
              </c:strCache>
            </c:strRef>
          </c:cat>
          <c:val>
            <c:numRef>
              <c:f>'[projektas (1).xlsx]Sheet1'!$B$2:$B$8</c:f>
              <c:numCache>
                <c:formatCode>General</c:formatCode>
                <c:ptCount val="7"/>
                <c:pt idx="0" formatCode="0.0">
                  <c:v>215</c:v>
                </c:pt>
                <c:pt idx="1">
                  <c:v>8.8000000000000007</c:v>
                </c:pt>
                <c:pt idx="2">
                  <c:v>103.6</c:v>
                </c:pt>
                <c:pt idx="3">
                  <c:v>597.5</c:v>
                </c:pt>
                <c:pt idx="4" formatCode="0.0">
                  <c:v>214</c:v>
                </c:pt>
                <c:pt idx="5" formatCode="0.0">
                  <c:v>219</c:v>
                </c:pt>
                <c:pt idx="6">
                  <c:v>104.9</c:v>
                </c:pt>
              </c:numCache>
            </c:numRef>
          </c:val>
        </c:ser>
        <c:ser>
          <c:idx val="1"/>
          <c:order val="1"/>
          <c:tx>
            <c:strRef>
              <c:f>'[projektas (1).xlsx]Sheet1'!$C$1</c:f>
              <c:strCache>
                <c:ptCount val="1"/>
                <c:pt idx="0">
                  <c:v>m2011</c:v>
                </c:pt>
              </c:strCache>
            </c:strRef>
          </c:tx>
          <c:marker>
            <c:symbol val="none"/>
          </c:marker>
          <c:dLbls>
            <c:dLblPos val="t"/>
            <c:showVal val="1"/>
          </c:dLbls>
          <c:cat>
            <c:strRef>
              <c:f>'[projektas (1).xlsx]Sheet1'!$A$2:$A$8</c:f>
              <c:strCache>
                <c:ptCount val="7"/>
                <c:pt idx="0">
                  <c:v>Aliejinių kultūrų sėklos ir vaisiai; įvairūs grūdai, sėklos ir
vaisiai; augalai, naudojami pramonėje ir medicinoje;
šiaudai ir pašarai</c:v>
                </c:pt>
                <c:pt idx="1">
                  <c:v>Gyvūniniai arba augaliniai riebalai ir aliejus bei jų skilimo produktai; paruošti valgomieji riebalai; gyvūninis arba augalinis vaškas</c:v>
                </c:pt>
                <c:pt idx="2">
                  <c:v>Gaminiai iš mėsos, žuvies arba vėžiagyvių, moliuskų arba
kitų vandens bestuburių</c:v>
                </c:pt>
                <c:pt idx="3">
                  <c:v>Cukrūs ir konditerijos gaminiai iš cukraus</c:v>
                </c:pt>
                <c:pt idx="4">
                  <c:v>Gaminiai iš javų, miltų, krakmolo arba pieno; miltiniai konditerijos gaminiai
</c:v>
                </c:pt>
                <c:pt idx="5">
                  <c:v>Daržovių, vaisių, riešutų arba kitų augalų dalių
produktai</c:v>
                </c:pt>
                <c:pt idx="6">
                  <c:v>Įvairūs maisto produktai</c:v>
                </c:pt>
              </c:strCache>
            </c:strRef>
          </c:cat>
          <c:val>
            <c:numRef>
              <c:f>'[projektas (1).xlsx]Sheet1'!$C$2:$C$8</c:f>
              <c:numCache>
                <c:formatCode>General</c:formatCode>
                <c:ptCount val="7"/>
                <c:pt idx="0">
                  <c:v>398.5</c:v>
                </c:pt>
                <c:pt idx="1">
                  <c:v>129.9</c:v>
                </c:pt>
                <c:pt idx="2" formatCode="0.0">
                  <c:v>415</c:v>
                </c:pt>
                <c:pt idx="3">
                  <c:v>280.7</c:v>
                </c:pt>
                <c:pt idx="4">
                  <c:v>269.5</c:v>
                </c:pt>
                <c:pt idx="5">
                  <c:v>141.69999999999999</c:v>
                </c:pt>
                <c:pt idx="6">
                  <c:v>425.4</c:v>
                </c:pt>
              </c:numCache>
            </c:numRef>
          </c:val>
        </c:ser>
        <c:ser>
          <c:idx val="2"/>
          <c:order val="2"/>
          <c:tx>
            <c:strRef>
              <c:f>'[projektas (1).xlsx]Sheet1'!$D$1</c:f>
              <c:strCache>
                <c:ptCount val="1"/>
                <c:pt idx="0">
                  <c:v>m2012</c:v>
                </c:pt>
              </c:strCache>
            </c:strRef>
          </c:tx>
          <c:marker>
            <c:symbol val="none"/>
          </c:marker>
          <c:dLbls>
            <c:dLbl>
              <c:idx val="5"/>
              <c:layout>
                <c:manualLayout>
                  <c:x val="-3.2233887430737886E-2"/>
                  <c:y val="-4.7990228819811562E-2"/>
                </c:manualLayout>
              </c:layout>
              <c:dLblPos val="r"/>
              <c:showVal val="1"/>
            </c:dLbl>
            <c:dLblPos val="t"/>
            <c:showVal val="1"/>
          </c:dLbls>
          <c:cat>
            <c:strRef>
              <c:f>'[projektas (1).xlsx]Sheet1'!$A$2:$A$8</c:f>
              <c:strCache>
                <c:ptCount val="7"/>
                <c:pt idx="0">
                  <c:v>Aliejinių kultūrų sėklos ir vaisiai; įvairūs grūdai, sėklos ir
vaisiai; augalai, naudojami pramonėje ir medicinoje;
šiaudai ir pašarai</c:v>
                </c:pt>
                <c:pt idx="1">
                  <c:v>Gyvūniniai arba augaliniai riebalai ir aliejus bei jų skilimo produktai; paruošti valgomieji riebalai; gyvūninis arba augalinis vaškas</c:v>
                </c:pt>
                <c:pt idx="2">
                  <c:v>Gaminiai iš mėsos, žuvies arba vėžiagyvių, moliuskų arba
kitų vandens bestuburių</c:v>
                </c:pt>
                <c:pt idx="3">
                  <c:v>Cukrūs ir konditerijos gaminiai iš cukraus</c:v>
                </c:pt>
                <c:pt idx="4">
                  <c:v>Gaminiai iš javų, miltų, krakmolo arba pieno; miltiniai konditerijos gaminiai
</c:v>
                </c:pt>
                <c:pt idx="5">
                  <c:v>Daržovių, vaisių, riešutų arba kitų augalų dalių
produktai</c:v>
                </c:pt>
                <c:pt idx="6">
                  <c:v>Įvairūs maisto produktai</c:v>
                </c:pt>
              </c:strCache>
            </c:strRef>
          </c:cat>
          <c:val>
            <c:numRef>
              <c:f>'[projektas (1).xlsx]Sheet1'!$D$2:$D$8</c:f>
              <c:numCache>
                <c:formatCode>General</c:formatCode>
                <c:ptCount val="7"/>
                <c:pt idx="0">
                  <c:v>772.9</c:v>
                </c:pt>
                <c:pt idx="1">
                  <c:v>168.9</c:v>
                </c:pt>
                <c:pt idx="2">
                  <c:v>496.6</c:v>
                </c:pt>
                <c:pt idx="3">
                  <c:v>357.6</c:v>
                </c:pt>
                <c:pt idx="4">
                  <c:v>391.3</c:v>
                </c:pt>
                <c:pt idx="5">
                  <c:v>162.80000000000001</c:v>
                </c:pt>
                <c:pt idx="6">
                  <c:v>489.6</c:v>
                </c:pt>
              </c:numCache>
            </c:numRef>
          </c:val>
        </c:ser>
        <c:dLbls>
          <c:showVal val="1"/>
        </c:dLbls>
        <c:marker val="1"/>
        <c:axId val="53325824"/>
        <c:axId val="53327744"/>
      </c:lineChart>
      <c:catAx>
        <c:axId val="533258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lt-LT" sz="1200" dirty="0" smtClean="0"/>
                  <a:t>Produktas</a:t>
                </a:r>
                <a:endParaRPr lang="en-US" sz="1200" dirty="0"/>
              </a:p>
            </c:rich>
          </c:tx>
        </c:title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53327744"/>
        <c:crosses val="autoZero"/>
        <c:auto val="1"/>
        <c:lblAlgn val="ctr"/>
        <c:lblOffset val="100"/>
      </c:catAx>
      <c:valAx>
        <c:axId val="5332774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lt-LT" sz="1100" dirty="0" smtClean="0"/>
                  <a:t>Kiekis, tūkst.</a:t>
                </a:r>
                <a:r>
                  <a:rPr lang="lt-LT" sz="1100" baseline="0" dirty="0" smtClean="0"/>
                  <a:t> t</a:t>
                </a:r>
                <a:endParaRPr lang="en-US" sz="1100" dirty="0"/>
              </a:p>
            </c:rich>
          </c:tx>
        </c:title>
        <c:numFmt formatCode="0.0" sourceLinked="1"/>
        <c:tickLblPos val="nextTo"/>
        <c:crossAx val="53325824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Eksportas</a:t>
            </a:r>
            <a:r>
              <a:rPr lang="en-US" dirty="0" smtClean="0"/>
              <a:t>: </a:t>
            </a:r>
            <a:r>
              <a:rPr lang="en-US" dirty="0" err="1" smtClean="0"/>
              <a:t>pienas</a:t>
            </a:r>
            <a:r>
              <a:rPr lang="en-US" dirty="0" smtClean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pieno</a:t>
            </a:r>
            <a:r>
              <a:rPr lang="en-US" dirty="0"/>
              <a:t> </a:t>
            </a:r>
            <a:r>
              <a:rPr lang="en-US" dirty="0" err="1" smtClean="0"/>
              <a:t>produktai</a:t>
            </a:r>
            <a:r>
              <a:rPr lang="en-US" dirty="0" smtClean="0"/>
              <a:t> (</a:t>
            </a:r>
            <a:r>
              <a:rPr lang="en-US" dirty="0" err="1" smtClean="0"/>
              <a:t>mln.t</a:t>
            </a:r>
            <a:r>
              <a:rPr lang="en-US" dirty="0" smtClean="0"/>
              <a:t>.)</a:t>
            </a:r>
            <a:endParaRPr lang="en-US" dirty="0"/>
          </a:p>
        </c:rich>
      </c:tx>
    </c:title>
    <c:plotArea>
      <c:layout/>
      <c:pieChart>
        <c:varyColors val="1"/>
        <c:ser>
          <c:idx val="0"/>
          <c:order val="0"/>
          <c:tx>
            <c:strRef>
              <c:f>Lapas1!$A$2</c:f>
              <c:strCache>
                <c:ptCount val="1"/>
                <c:pt idx="0">
                  <c:v>Pienas ir pieno produktai</c:v>
                </c:pt>
              </c:strCache>
            </c:strRef>
          </c:tx>
          <c:dLbls>
            <c:dLbl>
              <c:idx val="0"/>
              <c:showVal val="1"/>
            </c:dLbl>
            <c:dLbl>
              <c:idx val="1"/>
              <c:showVal val="1"/>
            </c:dLbl>
            <c:dLbl>
              <c:idx val="2"/>
              <c:showVal val="1"/>
            </c:dLbl>
            <c:delete val="1"/>
          </c:dLbls>
          <c:cat>
            <c:strRef>
              <c:f>Lapas1!$B$1:$D$1</c:f>
              <c:strCache>
                <c:ptCount val="3"/>
                <c:pt idx="0">
                  <c:v>2010 m.</c:v>
                </c:pt>
                <c:pt idx="1">
                  <c:v>2011 m.</c:v>
                </c:pt>
                <c:pt idx="2">
                  <c:v>2012 m.</c:v>
                </c:pt>
              </c:strCache>
            </c:strRef>
          </c:cat>
          <c:val>
            <c:numRef>
              <c:f>Lapas1!$B$2:$D$2</c:f>
              <c:numCache>
                <c:formatCode>General</c:formatCode>
                <c:ptCount val="3"/>
                <c:pt idx="0">
                  <c:v>1441.5</c:v>
                </c:pt>
                <c:pt idx="1">
                  <c:v>1652</c:v>
                </c:pt>
                <c:pt idx="2">
                  <c:v>1899.1</c:v>
                </c:pt>
              </c:numCache>
            </c:numRef>
          </c:val>
        </c:ser>
        <c:ser>
          <c:idx val="1"/>
          <c:order val="1"/>
          <c:tx>
            <c:strRef>
              <c:f>Lapas1!$A$3</c:f>
              <c:strCache>
                <c:ptCount val="1"/>
                <c:pt idx="0">
                  <c:v>Daržovių, vaisių produktai</c:v>
                </c:pt>
              </c:strCache>
            </c:strRef>
          </c:tx>
          <c:cat>
            <c:strRef>
              <c:f>Lapas1!$B$1:$D$1</c:f>
              <c:strCache>
                <c:ptCount val="3"/>
                <c:pt idx="0">
                  <c:v>2010 m.</c:v>
                </c:pt>
                <c:pt idx="1">
                  <c:v>2011 m.</c:v>
                </c:pt>
                <c:pt idx="2">
                  <c:v>2012 m.</c:v>
                </c:pt>
              </c:strCache>
            </c:strRef>
          </c:cat>
          <c:val>
            <c:numRef>
              <c:f>Lapas1!$B$3:$D$3</c:f>
              <c:numCache>
                <c:formatCode>General</c:formatCode>
                <c:ptCount val="3"/>
                <c:pt idx="0">
                  <c:v>104.9</c:v>
                </c:pt>
                <c:pt idx="1">
                  <c:v>141.69999999999999</c:v>
                </c:pt>
                <c:pt idx="2">
                  <c:v>162.80000000000001</c:v>
                </c:pt>
              </c:numCache>
            </c:numRef>
          </c:val>
        </c:ser>
        <c:firstSliceAng val="0"/>
      </c:pieChart>
    </c:plotArea>
    <c:legend>
      <c:legendPos val="r"/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96157-919A-4A66-9098-726E8CDCF5C4}" type="datetimeFigureOut">
              <a:rPr lang="en-US" smtClean="0"/>
              <a:pPr/>
              <a:t>9/18/2014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59144-B276-4A59-9D90-0248A47129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F60F28-89BA-4C0D-BF5E-492FC3416755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lt-L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Mokiniams tokios pamokos patiko, jie</a:t>
            </a:r>
            <a:r>
              <a:rPr lang="lt-LT" baseline="0" dirty="0" smtClean="0"/>
              <a:t>  pasigyrė kitos klasės mokiniams, kurie paprašė taip</a:t>
            </a:r>
            <a:r>
              <a:rPr lang="en-US" baseline="0" dirty="0" smtClean="0"/>
              <a:t> pat </a:t>
            </a:r>
            <a:r>
              <a:rPr lang="lt-LT" baseline="0" dirty="0" smtClean="0"/>
              <a:t> pravesti tokias pamokas ir jiems.</a:t>
            </a:r>
          </a:p>
          <a:p>
            <a:r>
              <a:rPr lang="lt-LT" baseline="0" dirty="0" smtClean="0"/>
              <a:t>Mokyklos administracija geranoriškai sukeitė pamokas, kad galėtume tokią integruotą veiklą vykdyti.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59144-B276-4A59-9D90-0248A47129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Buvo</a:t>
            </a:r>
            <a:r>
              <a:rPr lang="en-US" dirty="0" smtClean="0"/>
              <a:t> </a:t>
            </a:r>
            <a:r>
              <a:rPr lang="lt-LT" dirty="0" smtClean="0"/>
              <a:t>pasiūlyta mokiniams </a:t>
            </a:r>
            <a:r>
              <a:rPr lang="en-US" dirty="0" smtClean="0"/>
              <a:t>r</a:t>
            </a:r>
            <a:r>
              <a:rPr lang="lt-LT" dirty="0" err="1" smtClean="0"/>
              <a:t>inktis</a:t>
            </a:r>
            <a:r>
              <a:rPr lang="lt-LT" baseline="0" dirty="0" smtClean="0"/>
              <a:t> tradicines pramonės šakas, tačiau  mokiniai galėjo rinktis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kitas</a:t>
            </a:r>
            <a:r>
              <a:rPr lang="lt-LT" baseline="0" dirty="0" smtClean="0"/>
              <a:t>.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59144-B276-4A59-9D90-0248A47129C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Kodėl tokia tema, jei aštuntokai</a:t>
            </a:r>
            <a:r>
              <a:rPr lang="lt-LT" baseline="0" dirty="0" smtClean="0"/>
              <a:t> dar apie Lietuvos pramonę nesimoko? Argumentuoju tokį pasirinkimą: </a:t>
            </a:r>
          </a:p>
          <a:p>
            <a:pPr marL="228600" indent="-228600">
              <a:buFont typeface="+mj-lt"/>
              <a:buAutoNum type="arabicPeriod"/>
            </a:pPr>
            <a:r>
              <a:rPr lang="lt-LT" baseline="0" dirty="0" smtClean="0"/>
              <a:t>Darbas siūlomas atlikti ne visiems, tačiau kai jis nėra privalomas – tada norinčių atsiranda nemažai.</a:t>
            </a:r>
          </a:p>
          <a:p>
            <a:pPr marL="228600" indent="-228600">
              <a:buFont typeface="+mj-lt"/>
              <a:buAutoNum type="arabicPeriod"/>
            </a:pPr>
            <a:r>
              <a:rPr lang="lt-LT" baseline="0" dirty="0" smtClean="0"/>
              <a:t>Aštuntokai su ekonominėmis sąvokomis “eksportas”, ” importas”, “paklausa”, “pasiūla” yra susipažinę ne tik per geografiją, bet ir per matematikos pamokas.</a:t>
            </a:r>
          </a:p>
          <a:p>
            <a:pPr marL="228600" indent="-228600">
              <a:buFont typeface="+mj-lt"/>
              <a:buAutoNum type="arabicPeriod"/>
            </a:pPr>
            <a:r>
              <a:rPr lang="lt-LT" baseline="0" dirty="0" smtClean="0"/>
              <a:t>Ir iš patriotiškumo – norėjosi, kad mokiniai nagrinėdami Lietuvos pramonę susidarytų pozityvią nuomonę ( negatyvo ir taip per daug). </a:t>
            </a:r>
          </a:p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59144-B276-4A59-9D90-0248A47129C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59144-B276-4A59-9D90-0248A47129C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638" y="1652588"/>
            <a:ext cx="5148262" cy="963612"/>
          </a:xfrm>
        </p:spPr>
        <p:txBody>
          <a:bodyPr/>
          <a:lstStyle>
            <a:lvl1pPr>
              <a:defRPr sz="3400"/>
            </a:lvl1pPr>
          </a:lstStyle>
          <a:p>
            <a:r>
              <a:rPr lang="lt-LT" altLang="en-US" smtClean="0"/>
              <a:t>Spustelėkite, jei norite keisite ruoš. pav. stilių</a:t>
            </a:r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6375" y="3098800"/>
            <a:ext cx="5422900" cy="619125"/>
          </a:xfrm>
        </p:spPr>
        <p:txBody>
          <a:bodyPr/>
          <a:lstStyle>
            <a:lvl1pPr marL="0" indent="0">
              <a:buFontTx/>
              <a:buNone/>
              <a:defRPr sz="2900"/>
            </a:lvl1pPr>
          </a:lstStyle>
          <a:p>
            <a:r>
              <a:rPr lang="lt-LT" altLang="en-US" smtClean="0"/>
              <a:t>Spustelėkite ruošinio paantraštės stiliui keisti</a:t>
            </a:r>
            <a:endParaRPr lang="en-US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55650" y="6196013"/>
            <a:ext cx="1920875" cy="482600"/>
          </a:xfrm>
        </p:spPr>
        <p:txBody>
          <a:bodyPr/>
          <a:lstStyle>
            <a:lvl1pPr>
              <a:defRPr/>
            </a:lvl1pPr>
          </a:lstStyle>
          <a:p>
            <a:fld id="{E55BB32B-CF2E-4460-9B3B-03D1B01C72CD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225800" y="6196013"/>
            <a:ext cx="2814638" cy="482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89713" y="6196013"/>
            <a:ext cx="1922462" cy="482600"/>
          </a:xfrm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7FBAAB-2359-45B4-B9A2-B3696DCD8F0E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206375" y="1514475"/>
            <a:ext cx="4281488" cy="4613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0263" y="1514475"/>
            <a:ext cx="4283075" cy="4613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98E8E1-4752-48F3-B6B0-1BC3E755D267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3B50DA-F800-45BD-9DAD-A3AB0512BB62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81323A-B773-423C-AF47-2BB16E2CC7E2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3BDEB-0479-4787-BCDE-A182D1E4E7B4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764825-8925-4E71-B482-ED0287C4C430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smtClean="0"/>
              <a:t>Spustelėkite piktogramą, jei norite įtraukti paveikslėlį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31BF12-6E2E-4AF0-8ED3-FC852F6CCC6E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81D55-EF1B-4ACE-B963-F0DDDC183CF8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45288" y="68263"/>
            <a:ext cx="2178050" cy="6059487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206375" y="68263"/>
            <a:ext cx="6386513" cy="6059487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2C4179-F6D4-4B6C-A97B-CB6028DB6E3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Pavadinimas, tekstas ir dviejų stulpelių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06375" y="68263"/>
            <a:ext cx="7413625" cy="827087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sz="half" idx="1"/>
          </p:nvPr>
        </p:nvSpPr>
        <p:spPr>
          <a:xfrm>
            <a:off x="206375" y="1514475"/>
            <a:ext cx="4281488" cy="4613275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4640263" y="1514475"/>
            <a:ext cx="4283075" cy="2230438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3"/>
          </p:nvPr>
        </p:nvSpPr>
        <p:spPr>
          <a:xfrm>
            <a:off x="4640263" y="3897313"/>
            <a:ext cx="4283075" cy="2230437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5B37CD-89DC-40B7-B7C1-3F4DA02B48FA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Pavadinimas ir tekstas virš turin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06375" y="68263"/>
            <a:ext cx="7413625" cy="827087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sz="half" idx="1"/>
          </p:nvPr>
        </p:nvSpPr>
        <p:spPr>
          <a:xfrm>
            <a:off x="206375" y="1514475"/>
            <a:ext cx="8716963" cy="2230438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206375" y="3897313"/>
            <a:ext cx="8716963" cy="2230437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AC838D-86A1-4767-AD18-523D5859C6C2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Pavadinimas, tekst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06375" y="68263"/>
            <a:ext cx="7413625" cy="827087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sz="half" idx="1"/>
          </p:nvPr>
        </p:nvSpPr>
        <p:spPr>
          <a:xfrm>
            <a:off x="206375" y="1514475"/>
            <a:ext cx="4281488" cy="4613275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0263" y="1514475"/>
            <a:ext cx="4283075" cy="4613275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C816F-212E-432A-A3F1-D9970E5CF933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Pavadinimas, turiny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06375" y="68263"/>
            <a:ext cx="7413625" cy="827087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206375" y="1514475"/>
            <a:ext cx="4281488" cy="4613275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640263" y="1514475"/>
            <a:ext cx="4283075" cy="4613275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E27E3C-367B-4333-A414-34640B2AA0E6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/>
          </p:nvPr>
        </p:nvSpPr>
        <p:spPr>
          <a:xfrm>
            <a:off x="206375" y="68263"/>
            <a:ext cx="8716963" cy="6059487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FFA927-D5B6-48B0-9BC2-EAF03B70B54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Pavadinimas ir dviejų stulpelių turinys virš tek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3A73E4E-FFB9-4F18-85CC-F06260EB712B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kaidrės numerio vietos rezervavimo ženklas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Pavadinimo skaidrė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lt-LT" smtClean="0"/>
              <a:t>Spustelėkite ruošinio paantraštės stiliui keisti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3B3C6B2-BFD0-452D-98F0-15FE13C7DC93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72DC28B4-3A01-45B4-A4BE-CA97EA12C2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3567F-1727-4FFA-9D06-CCC598B526BC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C311F-619A-4B93-92B6-E79249067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9BDE5-AECC-48EA-8D8F-984687DE75F7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790BA-743B-4BD6-BF2F-6E8CD72AD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21429-3CDC-43F7-B112-472936C0A9C1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144B2-1A4F-4081-8FC2-242260CDE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091E2-38F0-47DA-8CAF-164EC48C75FC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2F435-BD8B-4265-B5DF-D79DA3B7D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A94FC-2763-42A2-814D-F87647D41EF3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451CF-E843-4744-9474-7E0035BCD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9F378-2B41-42AE-8993-F71B68727080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A0103-DBF5-42DD-8A2E-9CBEE44DDC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28561-7F29-40AA-B86D-0728DE0C6CF5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92357-8184-42A8-99CA-698904DD0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smtClean="0"/>
              <a:t>Spustelėkite piktogramą, jei norite įtraukti paveikslėlį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2340A-5CC6-46F6-B4E0-9E2AD89A6224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96222-5C28-4E51-89E0-C0F5B57F4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E44D6-A7ED-4099-AA69-807CCE3FEA16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0F75B-32FB-4DAB-888B-3CE54EB15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3D95B-94F3-4D00-96A6-ECE521E3FBBA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C9975-57DF-4F2F-A2EA-6B7B76215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9AE54-E213-49C5-BE8B-ED55F78CF057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B204B-A202-409F-84D5-B2BD4C3A0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6375" y="68263"/>
            <a:ext cx="7413625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altLang="en-US" smtClean="0"/>
              <a:t>Spustelėkite, jei norite keisite ruoš. pav. stilių</a:t>
            </a:r>
            <a:endParaRPr lang="en-US" alt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6375" y="1514475"/>
            <a:ext cx="8716963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altLang="en-US" smtClean="0"/>
              <a:t>Spustelėkite ruošinio teksto stiliams keisti</a:t>
            </a:r>
          </a:p>
          <a:p>
            <a:pPr lvl="1"/>
            <a:r>
              <a:rPr lang="lt-LT" altLang="en-US" smtClean="0"/>
              <a:t>Antras lygmuo</a:t>
            </a:r>
          </a:p>
          <a:p>
            <a:pPr lvl="2"/>
            <a:r>
              <a:rPr lang="lt-LT" altLang="en-US" smtClean="0"/>
              <a:t>Trečias lygmuo</a:t>
            </a:r>
          </a:p>
          <a:p>
            <a:pPr lvl="3"/>
            <a:r>
              <a:rPr lang="lt-LT" altLang="en-US" smtClean="0"/>
              <a:t>Ketvirtas lygmuo</a:t>
            </a:r>
          </a:p>
          <a:p>
            <a:pPr lvl="4"/>
            <a:r>
              <a:rPr lang="lt-LT" altLang="en-US" smtClean="0"/>
              <a:t>Penktas lygmuo</a:t>
            </a:r>
            <a:endParaRPr lang="en-US" altLang="en-US" smtClean="0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B8322B3-65D4-4D83-9444-3C8C6FF6DC30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9E895E2-E596-4D3C-B3CC-377496E3F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Spustelėkite, jei norite keisti ruošinio antraštės stilių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Spustelėkite, jei norite keisti ruošinio teksto stilius</a:t>
            </a:r>
          </a:p>
          <a:p>
            <a:pPr lvl="1"/>
            <a:r>
              <a:rPr lang="en-US" smtClean="0"/>
              <a:t>Antras lygmuo</a:t>
            </a:r>
          </a:p>
          <a:p>
            <a:pPr lvl="2"/>
            <a:r>
              <a:rPr lang="en-US" smtClean="0"/>
              <a:t>Trečias lygmuo</a:t>
            </a:r>
          </a:p>
          <a:p>
            <a:pPr lvl="3"/>
            <a:r>
              <a:rPr lang="en-US" smtClean="0"/>
              <a:t>Ketvirtas lygmuo</a:t>
            </a:r>
          </a:p>
          <a:p>
            <a:pPr lvl="4"/>
            <a:r>
              <a:rPr lang="en-US" smtClean="0"/>
              <a:t>Penktas lygmuo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1F57E64F-F0DF-4C55-98C0-CF7A21CCB0AE}" type="datetime4">
              <a:rPr lang="lt-LT" smtClean="0"/>
              <a:pPr>
                <a:defRPr/>
              </a:pPr>
              <a:t>2014 m. rugsėjo 18 d.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4EB0A437-C774-4A61-9FAE-B546ADC96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lt/lt/pages/view/?id=3486" TargetMode="External"/><Relationship Id="rId2" Type="http://schemas.openxmlformats.org/officeDocument/2006/relationships/hyperlink" Target="http://www.stat.gov.lt/lt/pages/view/?id=3482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251520" y="1916832"/>
            <a:ext cx="5148262" cy="2304256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" Geografijos ir kitų mokomųjų dalykų integravimo patirtis Šiaulių Jovaro progimnazijoje"</a:t>
            </a:r>
            <a:endParaRPr lang="en-US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4657204" y="5229200"/>
            <a:ext cx="4486796" cy="1008112"/>
          </a:xfrm>
        </p:spPr>
        <p:txBody>
          <a:bodyPr/>
          <a:lstStyle/>
          <a:p>
            <a:r>
              <a:rPr lang="lt-LT" dirty="0" smtClean="0"/>
              <a:t>Aušra </a:t>
            </a:r>
            <a:r>
              <a:rPr lang="lt-LT" dirty="0" err="1" smtClean="0"/>
              <a:t>Mendelienė</a:t>
            </a:r>
            <a:endParaRPr lang="lt-LT" dirty="0" smtClean="0"/>
          </a:p>
          <a:p>
            <a:r>
              <a:rPr lang="lt-LT" dirty="0" smtClean="0"/>
              <a:t>2014 m. rugsėjo 1</a:t>
            </a:r>
            <a:r>
              <a:rPr lang="en-US" dirty="0" smtClean="0"/>
              <a:t>9</a:t>
            </a:r>
            <a:r>
              <a:rPr lang="lt-LT" dirty="0" smtClean="0"/>
              <a:t>d.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5364088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www.jovaras.com/images/Graphic1_0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805264"/>
            <a:ext cx="23050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188640"/>
            <a:ext cx="7668345" cy="1152129"/>
          </a:xfrm>
        </p:spPr>
        <p:txBody>
          <a:bodyPr/>
          <a:lstStyle/>
          <a:p>
            <a:pPr algn="r"/>
            <a:r>
              <a:rPr lang="lt-LT" b="1" dirty="0" smtClean="0"/>
              <a:t/>
            </a:r>
            <a:br>
              <a:rPr lang="lt-LT" b="1" dirty="0" smtClean="0"/>
            </a:br>
            <a:r>
              <a:rPr lang="fi-FI" b="1" dirty="0" smtClean="0"/>
              <a:t>Kiekviena mintis kuria mūsų ateitį</a:t>
            </a:r>
            <a:r>
              <a:rPr lang="lt-LT" b="1" dirty="0" smtClean="0"/>
              <a:t> </a:t>
            </a:r>
            <a:r>
              <a:rPr lang="lt-LT" sz="2000" b="1" dirty="0" smtClean="0"/>
              <a:t>(</a:t>
            </a:r>
            <a:r>
              <a:rPr lang="en-US" sz="2000" b="1" dirty="0" smtClean="0"/>
              <a:t>Louise Hay</a:t>
            </a:r>
            <a:r>
              <a:rPr lang="lt-LT" sz="2000" b="1" dirty="0" smtClean="0"/>
              <a:t>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Turinio vietos rezervavimo ženklas 5" descr="images9MAVKV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700808"/>
            <a:ext cx="4968552" cy="4140461"/>
          </a:xfrm>
        </p:spPr>
      </p:pic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Šiek tiek teorijos...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124744"/>
            <a:ext cx="8716963" cy="5400600"/>
          </a:xfrm>
        </p:spPr>
        <p:txBody>
          <a:bodyPr/>
          <a:lstStyle/>
          <a:p>
            <a:pPr algn="ctr">
              <a:buNone/>
            </a:pPr>
            <a:r>
              <a:rPr lang="lt-LT" sz="2800" b="1" dirty="0" smtClean="0"/>
              <a:t>Integruotas mokymas apima:</a:t>
            </a:r>
            <a:endParaRPr lang="lt-LT" sz="2800" dirty="0" smtClean="0"/>
          </a:p>
          <a:p>
            <a:r>
              <a:rPr lang="lt-LT" sz="2800" dirty="0" smtClean="0"/>
              <a:t>Platesnį nei vadovėlio turinį.</a:t>
            </a:r>
          </a:p>
          <a:p>
            <a:r>
              <a:rPr lang="lt-LT" sz="2800" dirty="0" smtClean="0"/>
              <a:t>Daugelį mokomųjų dalykų ar didžiąją jų dalį.</a:t>
            </a:r>
          </a:p>
          <a:p>
            <a:pPr>
              <a:buNone/>
            </a:pPr>
            <a:r>
              <a:rPr lang="lt-LT" sz="2800" b="1" dirty="0" smtClean="0"/>
              <a:t>            Derinamos įvairios mokymo kryptys</a:t>
            </a:r>
            <a:r>
              <a:rPr lang="lt-LT" sz="2800" dirty="0" smtClean="0"/>
              <a:t>, siekiant ugdyti kritinį mąstymą, gebėjimą analizuoti.</a:t>
            </a:r>
          </a:p>
          <a:p>
            <a:r>
              <a:rPr lang="lt-LT" sz="2800" dirty="0" smtClean="0"/>
              <a:t>Šiandien dažniausiai naudojamas tarp</a:t>
            </a:r>
            <a:r>
              <a:rPr lang="en-US" sz="2800" dirty="0" smtClean="0"/>
              <a:t> </a:t>
            </a:r>
            <a:r>
              <a:rPr lang="lt-LT" sz="2800" dirty="0" smtClean="0"/>
              <a:t>dalykinis </a:t>
            </a:r>
            <a:r>
              <a:rPr lang="lt-LT" sz="2800" b="1" dirty="0" smtClean="0"/>
              <a:t>integruotas</a:t>
            </a:r>
            <a:r>
              <a:rPr lang="lt-LT" sz="2800" dirty="0" smtClean="0"/>
              <a:t> mokymas, kai pedagogai tarpusavyje derina temas, stengiasi suprasti vienas kito programą. </a:t>
            </a:r>
            <a:endParaRPr lang="en-US" sz="2800" dirty="0" smtClean="0"/>
          </a:p>
          <a:p>
            <a:endParaRPr lang="lt-LT" dirty="0" smtClean="0"/>
          </a:p>
          <a:p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5E2FE-95E5-4B35-8414-1D475D881489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332656"/>
            <a:ext cx="7966025" cy="5716015"/>
          </a:xfrm>
        </p:spPr>
        <p:txBody>
          <a:bodyPr/>
          <a:lstStyle/>
          <a:p>
            <a:pPr algn="ctr">
              <a:buNone/>
            </a:pPr>
            <a:r>
              <a:rPr lang="lt-LT" sz="3600" b="1" dirty="0" smtClean="0"/>
              <a:t>Rekomendacijose mokytojui knygoje </a:t>
            </a:r>
          </a:p>
          <a:p>
            <a:pPr>
              <a:buNone/>
            </a:pPr>
            <a:r>
              <a:rPr lang="lt-LT" sz="2800" b="1" dirty="0" smtClean="0"/>
              <a:t>„Informacinių komunikacijų technologijų taikymo galimybės“, </a:t>
            </a:r>
            <a:r>
              <a:rPr lang="lt-LT" sz="2800" dirty="0" smtClean="0"/>
              <a:t>siūloma, kad mokiniai:</a:t>
            </a:r>
            <a:endParaRPr lang="lt-LT" sz="2800" b="1" dirty="0" smtClean="0"/>
          </a:p>
          <a:p>
            <a:r>
              <a:rPr lang="lt-LT" sz="2800" dirty="0" smtClean="0"/>
              <a:t>mokytųsi tyrinėti įvairius informacinius šaltinius;</a:t>
            </a:r>
          </a:p>
          <a:p>
            <a:r>
              <a:rPr lang="lt-LT" sz="2800" dirty="0" smtClean="0"/>
              <a:t>analizuotų dokumentus, statistinę informaciją, elektroninius žemėlapius;</a:t>
            </a:r>
          </a:p>
          <a:p>
            <a:r>
              <a:rPr lang="lt-LT" sz="2800" dirty="0" smtClean="0"/>
              <a:t>sistemintų gautus duomenis.</a:t>
            </a:r>
          </a:p>
          <a:p>
            <a:endParaRPr lang="en-US" sz="28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5E2FE-95E5-4B35-8414-1D475D881489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422743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13A98-7FA7-44A6-A56C-725BD6E128BD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9" descr="C:\Users\Jovaras\AppData\Local\Microsoft\Windows\Temporary Internet Files\Content.Outlook\141RA7Y9\P11406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56792"/>
            <a:ext cx="4283968" cy="2334191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6" name="Picture 2" descr="C:\Users\asus\Desktop\LGMA_pristatymui\WP_20140528_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933056"/>
            <a:ext cx="4176464" cy="2346039"/>
          </a:xfrm>
          <a:prstGeom prst="rect">
            <a:avLst/>
          </a:prstGeom>
          <a:noFill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077072"/>
            <a:ext cx="338861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tačiakampis 7"/>
          <p:cNvSpPr/>
          <p:nvPr/>
        </p:nvSpPr>
        <p:spPr>
          <a:xfrm>
            <a:off x="2051720" y="260648"/>
            <a:ext cx="5280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/>
              <a:t>Integravimo “istorija”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908720"/>
            <a:ext cx="8716963" cy="5219031"/>
          </a:xfrm>
        </p:spPr>
        <p:txBody>
          <a:bodyPr/>
          <a:lstStyle/>
          <a:p>
            <a:pPr>
              <a:buNone/>
            </a:pPr>
            <a:r>
              <a:rPr lang="lt-LT" sz="2800" b="1" dirty="0" smtClean="0">
                <a:latin typeface="Arial Black" pitchFamily="34" charset="0"/>
              </a:rPr>
              <a:t>   </a:t>
            </a:r>
            <a:r>
              <a:rPr lang="en-US" sz="2800" b="1" dirty="0" smtClean="0">
                <a:latin typeface="Arial Black" pitchFamily="34" charset="0"/>
              </a:rPr>
              <a:t>K</a:t>
            </a:r>
            <a:r>
              <a:rPr lang="lt-LT" sz="2800" b="1" dirty="0" err="1" smtClean="0">
                <a:latin typeface="Arial Black" pitchFamily="34" charset="0"/>
              </a:rPr>
              <a:t>ūrybiško</a:t>
            </a:r>
            <a:r>
              <a:rPr lang="lt-LT" sz="2800" b="1" dirty="0" smtClean="0">
                <a:latin typeface="Arial Black" pitchFamily="34" charset="0"/>
              </a:rPr>
              <a:t> mokymosi projektas</a:t>
            </a:r>
            <a:br>
              <a:rPr lang="lt-LT" sz="2800" b="1" dirty="0" smtClean="0">
                <a:latin typeface="Arial Black" pitchFamily="34" charset="0"/>
              </a:rPr>
            </a:br>
            <a:r>
              <a:rPr lang="lt-LT" sz="2800" b="1" dirty="0" smtClean="0">
                <a:latin typeface="Arial Black" pitchFamily="34" charset="0"/>
              </a:rPr>
              <a:t>“Žmogaus cheminis žemėlapis”</a:t>
            </a:r>
            <a:r>
              <a:rPr lang="en-US" sz="2800" b="1" dirty="0" smtClean="0">
                <a:latin typeface="Arial Black" pitchFamily="34" charset="0"/>
              </a:rPr>
              <a:t> 8 d </a:t>
            </a:r>
            <a:r>
              <a:rPr lang="en-US" sz="2800" b="1" dirty="0" err="1" smtClean="0">
                <a:latin typeface="Arial Black" pitchFamily="34" charset="0"/>
              </a:rPr>
              <a:t>kl</a:t>
            </a:r>
            <a:r>
              <a:rPr lang="en-US" sz="2800" b="1" dirty="0" smtClean="0">
                <a:latin typeface="Arial Black" pitchFamily="34" charset="0"/>
              </a:rPr>
              <a:t>. </a:t>
            </a:r>
            <a:r>
              <a:rPr lang="en-US" sz="2800" b="1" dirty="0" err="1" smtClean="0">
                <a:latin typeface="Arial Black" pitchFamily="34" charset="0"/>
              </a:rPr>
              <a:t>mokiniams</a:t>
            </a:r>
            <a:r>
              <a:rPr lang="en-US" sz="2800" b="1" dirty="0" smtClean="0">
                <a:latin typeface="Arial Black" pitchFamily="34" charset="0"/>
              </a:rPr>
              <a:t/>
            </a:r>
            <a:br>
              <a:rPr lang="en-US" sz="2800" b="1" dirty="0" smtClean="0">
                <a:latin typeface="Arial Black" pitchFamily="34" charset="0"/>
              </a:rPr>
            </a:br>
            <a:endParaRPr lang="en-US" sz="2800" b="1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9" descr="C:\Users\Jovaras\AppData\Local\Microsoft\Windows\Temporary Internet Files\Content.Outlook\141RA7Y9\P11406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20888"/>
            <a:ext cx="7715250" cy="3786187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9" descr="C:\Documents and Settings\m.kasperaviciute\Desktop\CP\logo siuntimui\cp-id-lit-paths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619672" cy="98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 descr="C:\Users\m.kasperaviciute\Desktop\burbulai_sche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412875"/>
            <a:ext cx="5356225" cy="513080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3132138" y="2133600"/>
            <a:ext cx="25892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Ugdymo</a:t>
            </a:r>
            <a:r>
              <a:rPr lang="en-US" sz="1600" dirty="0"/>
              <a:t> program</a:t>
            </a:r>
            <a:r>
              <a:rPr lang="lt-LT" sz="1600" dirty="0"/>
              <a:t>ų analizė</a:t>
            </a:r>
            <a:endParaRPr lang="en-US" sz="1600" dirty="0"/>
          </a:p>
        </p:txBody>
      </p:sp>
      <p:sp>
        <p:nvSpPr>
          <p:cNvPr id="7173" name="Rodyklė dešinėn 5"/>
          <p:cNvSpPr>
            <a:spLocks noChangeArrowheads="1"/>
          </p:cNvSpPr>
          <p:nvPr/>
        </p:nvSpPr>
        <p:spPr bwMode="auto">
          <a:xfrm rot="5400000">
            <a:off x="4067969" y="2709069"/>
            <a:ext cx="576263" cy="142875"/>
          </a:xfrm>
          <a:prstGeom prst="rightArrow">
            <a:avLst>
              <a:gd name="adj1" fmla="val 50000"/>
              <a:gd name="adj2" fmla="val 5039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2400">
              <a:latin typeface="Baskerville Old Face" pitchFamily="18" charset="0"/>
            </a:endParaRPr>
          </a:p>
        </p:txBody>
      </p:sp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3419475" y="2997200"/>
            <a:ext cx="20383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t-LT" sz="1600" dirty="0"/>
              <a:t>Uolienos ir mineralai</a:t>
            </a:r>
            <a:endParaRPr lang="en-US" sz="1600" dirty="0"/>
          </a:p>
        </p:txBody>
      </p:sp>
      <p:sp>
        <p:nvSpPr>
          <p:cNvPr id="7175" name="Rodyklė dešinėn 7"/>
          <p:cNvSpPr>
            <a:spLocks noChangeArrowheads="1"/>
          </p:cNvSpPr>
          <p:nvPr/>
        </p:nvSpPr>
        <p:spPr bwMode="auto">
          <a:xfrm rot="5400000">
            <a:off x="4140201" y="3502025"/>
            <a:ext cx="431800" cy="142875"/>
          </a:xfrm>
          <a:prstGeom prst="rightArrow">
            <a:avLst>
              <a:gd name="adj1" fmla="val 50000"/>
              <a:gd name="adj2" fmla="val 5035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2400">
              <a:latin typeface="Baskerville Old Face" pitchFamily="18" charset="0"/>
            </a:endParaRPr>
          </a:p>
        </p:txBody>
      </p:sp>
      <p:sp>
        <p:nvSpPr>
          <p:cNvPr id="7176" name="Ovalas 8"/>
          <p:cNvSpPr>
            <a:spLocks noChangeArrowheads="1"/>
          </p:cNvSpPr>
          <p:nvPr/>
        </p:nvSpPr>
        <p:spPr bwMode="auto">
          <a:xfrm>
            <a:off x="3419872" y="3861048"/>
            <a:ext cx="1871663" cy="11303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dirty="0">
                <a:latin typeface="Baskerville Old Face" pitchFamily="18" charset="0"/>
              </a:rPr>
              <a:t>Cheminiai elementai</a:t>
            </a:r>
            <a:endParaRPr lang="en-US" dirty="0">
              <a:latin typeface="Baskerville Old Face" pitchFamily="18" charset="0"/>
            </a:endParaRPr>
          </a:p>
        </p:txBody>
      </p:sp>
      <p:pic>
        <p:nvPicPr>
          <p:cNvPr id="11" name="Picture 5" descr="C:\Users\Jovaras\AppData\Local\Microsoft\Windows\Temporary Internet Files\Content.Outlook\141RA7Y9\P116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068960"/>
            <a:ext cx="2880754" cy="216024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" name="Stačiakampis 11"/>
          <p:cNvSpPr/>
          <p:nvPr/>
        </p:nvSpPr>
        <p:spPr>
          <a:xfrm>
            <a:off x="251520" y="188640"/>
            <a:ext cx="7416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800" b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Tikslas - chemijos dalyko turinio pritaikomumas  kasdieniniame gyvenime</a:t>
            </a:r>
            <a:r>
              <a:rPr lang="lt-LT" sz="2400" b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lt-LT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3" grpId="0" animBg="1"/>
      <p:bldP spid="7174" grpId="0"/>
      <p:bldP spid="7175" grpId="0" animBg="1"/>
      <p:bldP spid="717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Tiesioji rodyklės jungtis 8"/>
          <p:cNvCxnSpPr/>
          <p:nvPr/>
        </p:nvCxnSpPr>
        <p:spPr>
          <a:xfrm flipV="1">
            <a:off x="323528" y="908720"/>
            <a:ext cx="769" cy="55982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iesioji rodyklės jungtis 10"/>
          <p:cNvCxnSpPr/>
          <p:nvPr/>
        </p:nvCxnSpPr>
        <p:spPr>
          <a:xfrm>
            <a:off x="323528" y="6525344"/>
            <a:ext cx="733742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5" name="TextBox 11"/>
          <p:cNvSpPr txBox="1">
            <a:spLocks noChangeArrowheads="1"/>
          </p:cNvSpPr>
          <p:nvPr/>
        </p:nvSpPr>
        <p:spPr bwMode="auto">
          <a:xfrm>
            <a:off x="60325" y="269875"/>
            <a:ext cx="1487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lt-LT" b="1" dirty="0">
                <a:solidFill>
                  <a:schemeClr val="accent4"/>
                </a:solidFill>
                <a:latin typeface="Calibri" pitchFamily="34" charset="0"/>
              </a:rPr>
              <a:t>Stipri organizacija</a:t>
            </a:r>
          </a:p>
        </p:txBody>
      </p:sp>
      <p:sp>
        <p:nvSpPr>
          <p:cNvPr id="8198" name="TextBox 13"/>
          <p:cNvSpPr txBox="1">
            <a:spLocks noChangeArrowheads="1"/>
          </p:cNvSpPr>
          <p:nvPr/>
        </p:nvSpPr>
        <p:spPr bwMode="auto">
          <a:xfrm>
            <a:off x="7885113" y="5911850"/>
            <a:ext cx="13382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b="1">
                <a:latin typeface="Calibri" pitchFamily="34" charset="0"/>
              </a:rPr>
              <a:t>Didelis įsitraukimas</a:t>
            </a:r>
          </a:p>
        </p:txBody>
      </p:sp>
      <p:sp>
        <p:nvSpPr>
          <p:cNvPr id="17" name="Stačiakampis 16"/>
          <p:cNvSpPr/>
          <p:nvPr/>
        </p:nvSpPr>
        <p:spPr>
          <a:xfrm>
            <a:off x="467544" y="2564904"/>
            <a:ext cx="8676456" cy="22325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265034"/>
                </a:solidFill>
              </a:rPr>
              <a:t>Poveikis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7030A0"/>
                </a:solidFill>
              </a:rPr>
              <a:t>Pagerėjo individualūs mokinių  chemijos, geografijos dalykų pasiekimai.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7030A0"/>
                </a:solidFill>
              </a:rPr>
              <a:t>Pagerėjo mokinių gebėjimai atliekant praktines užduotis.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7030A0"/>
                </a:solidFill>
              </a:rPr>
              <a:t>Mokiniai patobulino darbo grupėse įgūdžius, išmoko sisteminti informaciją.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7030A0"/>
                </a:solidFill>
              </a:rPr>
              <a:t>Mokiniai išmoko planuoti savo mokymosi laiką, pasirinkti tinkamus mokymosi būdus.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265034"/>
                </a:solidFill>
              </a:rPr>
              <a:t>Tęstinumas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265034"/>
                </a:solidFill>
              </a:rPr>
              <a:t>Mokytojai bendraudami ir bendradarbiaudami sėkmingai integruos įvairių dalykų ugdymo turinį, savo darbe pritaikys projekto metu taikytus kūrybiško mokymosi metodus, refleksiją</a:t>
            </a:r>
            <a:r>
              <a:rPr lang="lt-LT" sz="1600" dirty="0">
                <a:solidFill>
                  <a:srgbClr val="265034"/>
                </a:solidFill>
              </a:rPr>
              <a:t>.</a:t>
            </a:r>
          </a:p>
        </p:txBody>
      </p:sp>
      <p:sp>
        <p:nvSpPr>
          <p:cNvPr id="19" name="Stačiakampis 18"/>
          <p:cNvSpPr/>
          <p:nvPr/>
        </p:nvSpPr>
        <p:spPr>
          <a:xfrm>
            <a:off x="467544" y="1124744"/>
            <a:ext cx="3440113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265034"/>
                </a:solidFill>
              </a:rPr>
              <a:t>Iššūkis/problema: </a:t>
            </a:r>
            <a:r>
              <a:rPr lang="lt-LT" sz="1400" dirty="0">
                <a:solidFill>
                  <a:srgbClr val="265034"/>
                </a:solidFill>
              </a:rPr>
              <a:t>padėti mokiniams surasti chemijos dalyko ryšį su kitais gamtos mokslais bei praktiniu gyvenimu </a:t>
            </a:r>
          </a:p>
        </p:txBody>
      </p:sp>
      <p:sp>
        <p:nvSpPr>
          <p:cNvPr id="20" name="Stačiakampis 19"/>
          <p:cNvSpPr/>
          <p:nvPr/>
        </p:nvSpPr>
        <p:spPr>
          <a:xfrm>
            <a:off x="4355976" y="1268760"/>
            <a:ext cx="4052888" cy="144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265034"/>
                </a:solidFill>
              </a:rPr>
              <a:t>Ugdymo turinys</a:t>
            </a:r>
            <a:r>
              <a:rPr lang="lt-LT" sz="1400" b="1" dirty="0">
                <a:solidFill>
                  <a:srgbClr val="265034"/>
                </a:solidFill>
              </a:rPr>
              <a:t>: </a:t>
            </a:r>
            <a:r>
              <a:rPr lang="lt-LT" sz="1400" b="1" dirty="0">
                <a:solidFill>
                  <a:srgbClr val="7030A0"/>
                </a:solidFill>
              </a:rPr>
              <a:t>mokinius skatinti giliau suvokti gamtos dėsningumus, ugdyti kritišką ir kūrybišką mąstymą, tobulinti praktinius įgūdžius integruojant chemijos, biologijos, geografijos, technologijų  bei IT dalykų ugdymo turinį.</a:t>
            </a:r>
            <a:endParaRPr lang="lt-LT" sz="1400" dirty="0">
              <a:solidFill>
                <a:srgbClr val="7030A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1400" dirty="0">
              <a:solidFill>
                <a:srgbClr val="FF0000"/>
              </a:solidFill>
            </a:endParaRPr>
          </a:p>
        </p:txBody>
      </p:sp>
      <p:sp>
        <p:nvSpPr>
          <p:cNvPr id="21" name="Stačiakampis 20"/>
          <p:cNvSpPr/>
          <p:nvPr/>
        </p:nvSpPr>
        <p:spPr>
          <a:xfrm>
            <a:off x="683568" y="4869160"/>
            <a:ext cx="3657600" cy="15627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1600" b="1" dirty="0">
                <a:solidFill>
                  <a:srgbClr val="265034"/>
                </a:solidFill>
              </a:rPr>
              <a:t>Kūrybos procesas: </a:t>
            </a:r>
            <a:r>
              <a:rPr lang="lt-LT" sz="1600" dirty="0">
                <a:solidFill>
                  <a:srgbClr val="7030A0"/>
                </a:solidFill>
              </a:rPr>
              <a:t>informacijos rinkimas, informacijos analizė, informacijos formavimas publikavimui, </a:t>
            </a:r>
            <a:r>
              <a:rPr lang="lt-LT" sz="1600" dirty="0" err="1">
                <a:solidFill>
                  <a:srgbClr val="7030A0"/>
                </a:solidFill>
              </a:rPr>
              <a:t>web</a:t>
            </a:r>
            <a:r>
              <a:rPr lang="lt-LT" sz="1600" dirty="0">
                <a:solidFill>
                  <a:srgbClr val="7030A0"/>
                </a:solidFill>
              </a:rPr>
              <a:t> platformos kūrimas ir talpinimas. Sukurtos </a:t>
            </a:r>
            <a:r>
              <a:rPr lang="lt-LT" sz="1600" dirty="0" err="1">
                <a:solidFill>
                  <a:srgbClr val="7030A0"/>
                </a:solidFill>
              </a:rPr>
              <a:t>web</a:t>
            </a:r>
            <a:r>
              <a:rPr lang="lt-LT" sz="1600" dirty="0">
                <a:solidFill>
                  <a:srgbClr val="7030A0"/>
                </a:solidFill>
              </a:rPr>
              <a:t> platformos  viešas pristatymas</a:t>
            </a:r>
          </a:p>
        </p:txBody>
      </p:sp>
      <p:sp>
        <p:nvSpPr>
          <p:cNvPr id="22" name="Stačiakampis 21"/>
          <p:cNvSpPr/>
          <p:nvPr/>
        </p:nvSpPr>
        <p:spPr>
          <a:xfrm>
            <a:off x="4860032" y="5301208"/>
            <a:ext cx="2928938" cy="10715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b="1" dirty="0">
                <a:solidFill>
                  <a:srgbClr val="265034"/>
                </a:solidFill>
              </a:rPr>
              <a:t>Kūrybiniai gebėjimai: </a:t>
            </a:r>
            <a:r>
              <a:rPr lang="lt-LT" sz="1600" b="1" dirty="0">
                <a:solidFill>
                  <a:srgbClr val="265034"/>
                </a:solidFill>
              </a:rPr>
              <a:t>smalsumas, nuosekli praktika</a:t>
            </a:r>
            <a:endParaRPr lang="lt-LT" sz="1600" dirty="0">
              <a:solidFill>
                <a:srgbClr val="265034"/>
              </a:solidFill>
            </a:endParaRPr>
          </a:p>
        </p:txBody>
      </p:sp>
      <p:sp>
        <p:nvSpPr>
          <p:cNvPr id="8204" name="TextBox 23"/>
          <p:cNvSpPr txBox="1">
            <a:spLocks noChangeArrowheads="1"/>
          </p:cNvSpPr>
          <p:nvPr/>
        </p:nvSpPr>
        <p:spPr bwMode="auto">
          <a:xfrm>
            <a:off x="1763688" y="188913"/>
            <a:ext cx="5308625" cy="6463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lt-LT" b="1" dirty="0">
                <a:solidFill>
                  <a:srgbClr val="265034"/>
                </a:solidFill>
                <a:latin typeface="Calibri" pitchFamily="34" charset="0"/>
              </a:rPr>
              <a:t>Šiaulių Jovaro progimnazija</a:t>
            </a:r>
          </a:p>
          <a:p>
            <a:pPr algn="ctr"/>
            <a:r>
              <a:rPr lang="lt-LT" b="1" dirty="0">
                <a:solidFill>
                  <a:srgbClr val="265034"/>
                </a:solidFill>
                <a:latin typeface="Calibri" pitchFamily="34" charset="0"/>
              </a:rPr>
              <a:t>Projektas “Žmogaus cheminis žemėlapis”(8d klasė)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2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  <p:bldP spid="22" grpId="0" animBg="1"/>
      <p:bldP spid="820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06375" y="68263"/>
            <a:ext cx="7413625" cy="1128489"/>
          </a:xfrm>
        </p:spPr>
        <p:txBody>
          <a:bodyPr/>
          <a:lstStyle/>
          <a:p>
            <a:pPr algn="ctr"/>
            <a:r>
              <a:rPr lang="lt-LT" sz="2800" b="1" dirty="0" smtClean="0"/>
              <a:t>Geografija ir chemija</a:t>
            </a:r>
            <a:r>
              <a:rPr lang="lt-LT" sz="2800" dirty="0" smtClean="0"/>
              <a:t>: „ Milžiniški gamtos turtai – nuo atomų iki mineralų ir uolienų“</a:t>
            </a:r>
            <a:endParaRPr lang="en-US" sz="2800" b="1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aveikslėlis 5" descr="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22" y="2132855"/>
            <a:ext cx="3851316" cy="3115949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0" name="Turinio vietos rezervavimo ženklas 9"/>
          <p:cNvSpPr>
            <a:spLocks noGrp="1"/>
          </p:cNvSpPr>
          <p:nvPr>
            <p:ph sz="half" idx="1"/>
          </p:nvPr>
        </p:nvSpPr>
        <p:spPr>
          <a:xfrm>
            <a:off x="179512" y="1124744"/>
            <a:ext cx="4464496" cy="5400600"/>
          </a:xfrm>
        </p:spPr>
        <p:txBody>
          <a:bodyPr/>
          <a:lstStyle/>
          <a:p>
            <a:r>
              <a:rPr lang="lt-LT" sz="2400" dirty="0" smtClean="0"/>
              <a:t>Trukmė: dvi pamokos</a:t>
            </a:r>
          </a:p>
          <a:p>
            <a:r>
              <a:rPr lang="lt-LT" sz="2400" dirty="0" smtClean="0"/>
              <a:t>Dalyviai: </a:t>
            </a:r>
            <a:r>
              <a:rPr lang="en-US" sz="2400" dirty="0" smtClean="0"/>
              <a:t>8d </a:t>
            </a:r>
            <a:r>
              <a:rPr lang="en-US" sz="2400" dirty="0" err="1" smtClean="0"/>
              <a:t>kl</a:t>
            </a:r>
            <a:r>
              <a:rPr lang="en-US" sz="2400" dirty="0" smtClean="0"/>
              <a:t>. </a:t>
            </a:r>
            <a:r>
              <a:rPr lang="en-US" sz="2400" dirty="0" err="1" smtClean="0"/>
              <a:t>mokiniai</a:t>
            </a:r>
            <a:endParaRPr lang="lt-LT" sz="2400" dirty="0" smtClean="0"/>
          </a:p>
          <a:p>
            <a:r>
              <a:rPr lang="lt-LT" sz="2400" dirty="0" smtClean="0"/>
              <a:t>Mokytojos: geografijos (A. </a:t>
            </a:r>
            <a:r>
              <a:rPr lang="lt-LT" sz="2400" dirty="0" err="1" smtClean="0"/>
              <a:t>Mendelienė</a:t>
            </a:r>
            <a:r>
              <a:rPr lang="lt-LT" sz="2400" dirty="0" smtClean="0"/>
              <a:t>) ir chemijos  (L. </a:t>
            </a:r>
            <a:r>
              <a:rPr lang="lt-LT" sz="2400" dirty="0" err="1" smtClean="0"/>
              <a:t>Zdanavičienė</a:t>
            </a:r>
            <a:r>
              <a:rPr lang="lt-LT" sz="2400" dirty="0" smtClean="0"/>
              <a:t>)</a:t>
            </a:r>
          </a:p>
          <a:p>
            <a:r>
              <a:rPr lang="lt-LT" sz="2400" dirty="0" smtClean="0"/>
              <a:t>Metodas: darbas</a:t>
            </a:r>
            <a:r>
              <a:rPr lang="en-US" sz="2400" dirty="0" smtClean="0"/>
              <a:t> 6</a:t>
            </a:r>
            <a:r>
              <a:rPr lang="lt-LT" sz="2400" dirty="0" smtClean="0"/>
              <a:t> grupėse</a:t>
            </a:r>
            <a:r>
              <a:rPr lang="en-US" sz="2400" dirty="0" smtClean="0"/>
              <a:t>:</a:t>
            </a:r>
            <a:r>
              <a:rPr lang="lt-LT" sz="2400" dirty="0" smtClean="0"/>
              <a:t> Fe, Na, </a:t>
            </a:r>
            <a:r>
              <a:rPr lang="lt-LT" sz="2400" dirty="0" err="1" smtClean="0"/>
              <a:t>Cu</a:t>
            </a:r>
            <a:r>
              <a:rPr lang="lt-LT" sz="2400" dirty="0" smtClean="0"/>
              <a:t>, </a:t>
            </a:r>
            <a:r>
              <a:rPr lang="lt-LT" sz="2400" dirty="0" err="1" smtClean="0"/>
              <a:t>Ca</a:t>
            </a:r>
            <a:r>
              <a:rPr lang="lt-LT" sz="2400" dirty="0" smtClean="0"/>
              <a:t>, C, Si. </a:t>
            </a:r>
          </a:p>
          <a:p>
            <a:r>
              <a:rPr lang="lt-LT" sz="2400" dirty="0" smtClean="0"/>
              <a:t>Pasiruošimas:</a:t>
            </a:r>
          </a:p>
          <a:p>
            <a:pPr lvl="1"/>
            <a:r>
              <a:rPr lang="lt-LT" sz="2000" dirty="0" smtClean="0"/>
              <a:t>Mokiniai iš anksto turi surinkę informaciją apie cheminius elementus</a:t>
            </a:r>
            <a:r>
              <a:rPr lang="en-US" sz="2000" dirty="0" smtClean="0"/>
              <a:t> </a:t>
            </a:r>
            <a:r>
              <a:rPr lang="en-US" sz="2000" dirty="0" err="1" smtClean="0"/>
              <a:t>bei</a:t>
            </a:r>
            <a:r>
              <a:rPr lang="lt-LT" sz="2000" dirty="0" smtClean="0"/>
              <a:t> uolienas, kuriose randami šie elementai,  yra susipažinę su uolienų pavyzdžiais.</a:t>
            </a:r>
          </a:p>
          <a:p>
            <a:pPr lvl="1"/>
            <a:endParaRPr lang="lt-LT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Geografinių užduočių pavyzdys</a:t>
            </a:r>
            <a:endParaRPr lang="en-US" b="1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Turinio vietos rezervavimo ženklas 4" descr="Paveikslėlis1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512" y="1268760"/>
            <a:ext cx="4213598" cy="5039050"/>
          </a:xfrm>
          <a:solidFill>
            <a:srgbClr val="FFFFFF"/>
          </a:solidFill>
        </p:spPr>
      </p:pic>
      <p:pic>
        <p:nvPicPr>
          <p:cNvPr id="10" name="Paveikslėlis 3" descr="CIMG317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72817"/>
            <a:ext cx="4320480" cy="350718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Rezultatai:</a:t>
            </a:r>
            <a:endParaRPr lang="en-US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196753"/>
            <a:ext cx="8542089" cy="4930998"/>
          </a:xfrm>
        </p:spPr>
        <p:txBody>
          <a:bodyPr/>
          <a:lstStyle/>
          <a:p>
            <a:pPr>
              <a:buNone/>
            </a:pPr>
            <a:r>
              <a:rPr lang="lt-LT" dirty="0" err="1" smtClean="0"/>
              <a:t>N</a:t>
            </a:r>
            <a:r>
              <a:rPr lang="en-US" dirty="0" err="1" smtClean="0"/>
              <a:t>uo</a:t>
            </a:r>
            <a:r>
              <a:rPr lang="en-US" dirty="0" smtClean="0"/>
              <a:t> </a:t>
            </a:r>
            <a:r>
              <a:rPr lang="lt-LT" dirty="0" smtClean="0"/>
              <a:t>cheminių elementų  paplitimo Žemėje iki jų pasiskirstymo žmogaus organizme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aveikslėlis 3" descr="CIMG31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564904"/>
            <a:ext cx="3985360" cy="298983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2" descr="C:\Users\asus\Desktop\Naujas aplankas\Nuotrauka01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564904"/>
            <a:ext cx="3936437" cy="295232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800" b="1" dirty="0" smtClean="0"/>
              <a:t>Pasidžiaugėme savo laimėjimais – ir viską pradėjom... iš pradžių</a:t>
            </a:r>
            <a:endParaRPr lang="en-US" sz="2800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half" idx="1"/>
          </p:nvPr>
        </p:nvSpPr>
        <p:spPr>
          <a:xfrm>
            <a:off x="179512" y="1124744"/>
            <a:ext cx="8716963" cy="1512168"/>
          </a:xfrm>
        </p:spPr>
        <p:txBody>
          <a:bodyPr/>
          <a:lstStyle/>
          <a:p>
            <a:r>
              <a:rPr lang="lt-LT" sz="2400" dirty="0" smtClean="0"/>
              <a:t>“</a:t>
            </a:r>
            <a:r>
              <a:rPr lang="lt-LT" sz="2400" dirty="0" err="1" smtClean="0"/>
              <a:t>Guliverio</a:t>
            </a:r>
            <a:r>
              <a:rPr lang="lt-LT" sz="2400" dirty="0" smtClean="0"/>
              <a:t> kelionės” </a:t>
            </a:r>
            <a:r>
              <a:rPr lang="en-US" sz="2400" dirty="0" smtClean="0"/>
              <a:t>6 d </a:t>
            </a:r>
            <a:r>
              <a:rPr lang="en-US" sz="2400" dirty="0" err="1" smtClean="0"/>
              <a:t>klas</a:t>
            </a:r>
            <a:r>
              <a:rPr lang="lt-LT" sz="2400" dirty="0" smtClean="0"/>
              <a:t>ė</a:t>
            </a:r>
            <a:r>
              <a:rPr lang="en-US" sz="2400" dirty="0" smtClean="0"/>
              <a:t>je</a:t>
            </a:r>
            <a:r>
              <a:rPr lang="lt-LT" sz="2400" dirty="0" smtClean="0"/>
              <a:t> – kūrybinių užduočių panaudojimas įtvirtinant žinias apie mastelį.</a:t>
            </a:r>
            <a:endParaRPr lang="en-US" sz="2400" dirty="0"/>
          </a:p>
        </p:txBody>
      </p:sp>
      <p:pic>
        <p:nvPicPr>
          <p:cNvPr id="7" name="Turinio vietos rezervavimo ženklas 6" descr="20140408_12253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7193" y="2132856"/>
            <a:ext cx="2754307" cy="3672408"/>
          </a:xfrm>
        </p:spPr>
      </p:pic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 descr="C:\Users\asus\Desktop\LGMA_pristatymui\fwd6dpamoka\20140408_1228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132856"/>
            <a:ext cx="2736304" cy="3648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Užduočių pavyzdžiai</a:t>
            </a:r>
            <a:endParaRPr lang="en-US" sz="3200" b="1" dirty="0"/>
          </a:p>
        </p:txBody>
      </p:sp>
      <p:pic>
        <p:nvPicPr>
          <p:cNvPr id="13" name="Turinio vietos rezervavimo ženklas 12" descr="WP_20140528_01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268760"/>
            <a:ext cx="2808312" cy="4927404"/>
          </a:xfrm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838D-86A1-4767-AD18-523D5859C6C2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2" name="Turinio vietos rezervavimo ženklas 11" descr="WP_20140528_00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55577" y="1340768"/>
            <a:ext cx="2979500" cy="478531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 descr="WP_20140528_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88640"/>
            <a:ext cx="3921035" cy="2202557"/>
          </a:xfrm>
        </p:spPr>
      </p:pic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aveikslėlis 6" descr="WP_20140528_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1772816"/>
            <a:ext cx="1512168" cy="2952328"/>
          </a:xfrm>
          <a:prstGeom prst="rect">
            <a:avLst/>
          </a:prstGeom>
        </p:spPr>
      </p:pic>
      <p:pic>
        <p:nvPicPr>
          <p:cNvPr id="9" name="Paveikslėlis 8" descr="WP_20140528_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124744"/>
            <a:ext cx="1562126" cy="2780928"/>
          </a:xfrm>
          <a:prstGeom prst="rect">
            <a:avLst/>
          </a:prstGeom>
        </p:spPr>
      </p:pic>
      <p:pic>
        <p:nvPicPr>
          <p:cNvPr id="10" name="Paveikslėlis 9" descr="WP_20140528_0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79712" y="2625041"/>
            <a:ext cx="1584176" cy="2820183"/>
          </a:xfrm>
          <a:prstGeom prst="rect">
            <a:avLst/>
          </a:prstGeom>
        </p:spPr>
      </p:pic>
      <p:pic>
        <p:nvPicPr>
          <p:cNvPr id="11" name="Paveikslėlis 10" descr="WP_20140528_0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07904" y="2636912"/>
            <a:ext cx="1584176" cy="2820183"/>
          </a:xfrm>
          <a:prstGeom prst="rect">
            <a:avLst/>
          </a:prstGeom>
        </p:spPr>
      </p:pic>
      <p:pic>
        <p:nvPicPr>
          <p:cNvPr id="12" name="Paveikslėlis 11" descr="WP_20140528_0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36096" y="2625042"/>
            <a:ext cx="1584176" cy="2820183"/>
          </a:xfrm>
          <a:prstGeom prst="rect">
            <a:avLst/>
          </a:prstGeom>
        </p:spPr>
      </p:pic>
      <p:sp>
        <p:nvSpPr>
          <p:cNvPr id="13" name="Stačiakampis 12"/>
          <p:cNvSpPr/>
          <p:nvPr/>
        </p:nvSpPr>
        <p:spPr>
          <a:xfrm>
            <a:off x="1835696" y="5517232"/>
            <a:ext cx="4968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“</a:t>
            </a:r>
            <a:r>
              <a:rPr lang="lt-LT" sz="2800" b="1" dirty="0" smtClean="0"/>
              <a:t>Geografinių darbų knyga</a:t>
            </a:r>
            <a:r>
              <a:rPr lang="en-US" sz="2800" b="1" dirty="0" smtClean="0"/>
              <a:t>”</a:t>
            </a:r>
            <a:r>
              <a:rPr lang="lt-LT" sz="2800" b="1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Aštuntokų baigiamieji darbai</a:t>
            </a:r>
            <a:endParaRPr lang="en-US" sz="3200" b="1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“Tradicinės Lietuvos pramonės šakos -  Lietuva pasaulio ekonomikoje.”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2" name="Picture 2" descr="http://www.vireka.lt/files/pieno_produkt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4104455" cy="27476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2" descr="http://gs.delfi.lt/images/pix/file59694219_b28b53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08920"/>
            <a:ext cx="4207788" cy="2736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Tradicinės pramonės šakos yra</a:t>
            </a:r>
            <a:endParaRPr lang="en-US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lt-LT" dirty="0" smtClean="0"/>
              <a:t>Maisto pramonė,</a:t>
            </a:r>
          </a:p>
          <a:p>
            <a:pPr>
              <a:buFont typeface="Arial" pitchFamily="34" charset="0"/>
              <a:buChar char="•"/>
            </a:pPr>
            <a:r>
              <a:rPr lang="lt-LT" dirty="0" smtClean="0"/>
              <a:t>Tekstilės pramonė,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lt-LT" dirty="0" smtClean="0"/>
              <a:t>Chemijos pramonė,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lt-LT" dirty="0" smtClean="0"/>
              <a:t>Odos pramonė,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lt-LT" dirty="0" smtClean="0"/>
              <a:t>Baldų pramonė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4" descr="vegit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7669" y="1988840"/>
            <a:ext cx="2976331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221089"/>
            <a:ext cx="2303209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://www.ekobana.lt/images/source/var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4437112"/>
            <a:ext cx="1543852" cy="1429492"/>
          </a:xfrm>
          <a:prstGeom prst="rect">
            <a:avLst/>
          </a:prstGeom>
          <a:noFill/>
        </p:spPr>
      </p:pic>
      <p:pic>
        <p:nvPicPr>
          <p:cNvPr id="9" name="Picture 2" descr="http://vmvt.lt/fs/gallery/12/69_6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2348880"/>
            <a:ext cx="1565936" cy="13232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1"/>
            <a:ext cx="7677993" cy="1484784"/>
          </a:xfrm>
        </p:spPr>
        <p:txBody>
          <a:bodyPr/>
          <a:lstStyle/>
          <a:p>
            <a:pPr lvl="0" algn="ctr"/>
            <a:r>
              <a:rPr lang="lt-LT" sz="2800" b="1" dirty="0" smtClean="0"/>
              <a:t>Tikslas: </a:t>
            </a:r>
            <a:r>
              <a:rPr lang="lt-LT" sz="2800" dirty="0" smtClean="0"/>
              <a:t>apibūdinti tradicines Lietuvos pramonės šakas pasaulio ekonomikos kontekste.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556792"/>
            <a:ext cx="8716963" cy="4968552"/>
          </a:xfrm>
        </p:spPr>
        <p:txBody>
          <a:bodyPr/>
          <a:lstStyle/>
          <a:p>
            <a:r>
              <a:rPr lang="en-US" sz="2800" b="1" dirty="0" err="1" smtClean="0"/>
              <a:t>Situacija</a:t>
            </a:r>
            <a:r>
              <a:rPr lang="en-US" sz="2800" dirty="0" smtClean="0"/>
              <a:t>: </a:t>
            </a:r>
            <a:r>
              <a:rPr lang="en-US" sz="2800" dirty="0" err="1" smtClean="0"/>
              <a:t>Mokslo</a:t>
            </a:r>
            <a:r>
              <a:rPr lang="en-US" sz="2800" dirty="0" smtClean="0"/>
              <a:t> </a:t>
            </a:r>
            <a:r>
              <a:rPr lang="en-US" sz="2800" dirty="0" err="1" smtClean="0"/>
              <a:t>metų</a:t>
            </a:r>
            <a:r>
              <a:rPr lang="en-US" sz="2800" dirty="0" smtClean="0"/>
              <a:t> </a:t>
            </a:r>
            <a:r>
              <a:rPr lang="en-US" sz="2800" dirty="0" err="1" smtClean="0"/>
              <a:t>pabaigoje</a:t>
            </a:r>
            <a:r>
              <a:rPr lang="en-US" sz="2800" dirty="0" smtClean="0"/>
              <a:t> 8 </a:t>
            </a:r>
            <a:r>
              <a:rPr lang="en-US" sz="2800" dirty="0" err="1" smtClean="0"/>
              <a:t>klasių</a:t>
            </a:r>
            <a:r>
              <a:rPr lang="en-US" sz="2800" dirty="0" smtClean="0"/>
              <a:t> </a:t>
            </a:r>
            <a:r>
              <a:rPr lang="en-US" sz="2800" dirty="0" err="1" smtClean="0"/>
              <a:t>mokiniams</a:t>
            </a:r>
            <a:r>
              <a:rPr lang="en-US" sz="2800" dirty="0" smtClean="0"/>
              <a:t> </a:t>
            </a:r>
            <a:r>
              <a:rPr lang="en-US" sz="2800" dirty="0" err="1" smtClean="0"/>
              <a:t>pasiūlomas</a:t>
            </a:r>
            <a:r>
              <a:rPr lang="en-US" sz="2800" dirty="0" smtClean="0"/>
              <a:t> </a:t>
            </a:r>
            <a:r>
              <a:rPr lang="en-US" sz="2800" dirty="0" err="1" smtClean="0"/>
              <a:t>integruotas</a:t>
            </a:r>
            <a:r>
              <a:rPr lang="en-US" sz="2800" dirty="0" smtClean="0"/>
              <a:t> </a:t>
            </a:r>
            <a:r>
              <a:rPr lang="en-US" sz="2800" dirty="0" err="1" smtClean="0"/>
              <a:t>baigiamasis</a:t>
            </a:r>
            <a:r>
              <a:rPr lang="en-US" sz="2800" dirty="0" smtClean="0"/>
              <a:t> </a:t>
            </a:r>
            <a:r>
              <a:rPr lang="en-US" sz="2800" dirty="0" err="1" smtClean="0"/>
              <a:t>darbas</a:t>
            </a:r>
            <a:r>
              <a:rPr lang="en-US" sz="2800" dirty="0" smtClean="0"/>
              <a:t> “</a:t>
            </a:r>
            <a:r>
              <a:rPr lang="lt-LT" sz="2800" dirty="0" smtClean="0"/>
              <a:t>Lietuvos pramonės šakos -  Lietuva pasaulio ekonomikoje“.</a:t>
            </a:r>
            <a:endParaRPr lang="en-US" sz="2800" dirty="0" smtClean="0"/>
          </a:p>
          <a:p>
            <a:r>
              <a:rPr lang="en-US" sz="2800" b="1" dirty="0" err="1" smtClean="0"/>
              <a:t>Metodas</a:t>
            </a:r>
            <a:r>
              <a:rPr lang="en-US" sz="2800" dirty="0" smtClean="0"/>
              <a:t>: </a:t>
            </a:r>
            <a:r>
              <a:rPr lang="en-US" sz="2800" dirty="0" err="1" smtClean="0"/>
              <a:t>statistinių</a:t>
            </a:r>
            <a:r>
              <a:rPr lang="en-US" sz="2800" dirty="0" smtClean="0"/>
              <a:t> </a:t>
            </a:r>
            <a:r>
              <a:rPr lang="en-US" sz="2800" dirty="0" err="1" smtClean="0"/>
              <a:t>duomenų</a:t>
            </a:r>
            <a:r>
              <a:rPr lang="en-US" sz="2800" dirty="0" smtClean="0"/>
              <a:t> </a:t>
            </a:r>
            <a:r>
              <a:rPr lang="en-US" sz="2800" dirty="0" err="1" smtClean="0"/>
              <a:t>nagrinėjimas</a:t>
            </a:r>
            <a:r>
              <a:rPr lang="en-US" sz="2800" dirty="0" smtClean="0"/>
              <a:t> </a:t>
            </a:r>
            <a:r>
              <a:rPr lang="en-US" sz="2800" dirty="0" err="1" smtClean="0"/>
              <a:t>ir</a:t>
            </a:r>
            <a:r>
              <a:rPr lang="en-US" sz="2800" dirty="0" smtClean="0"/>
              <a:t> </a:t>
            </a:r>
            <a:r>
              <a:rPr lang="en-US" sz="2800" dirty="0" err="1" smtClean="0"/>
              <a:t>analizavimas</a:t>
            </a:r>
            <a:r>
              <a:rPr lang="en-US" sz="2800" dirty="0" smtClean="0"/>
              <a:t>,</a:t>
            </a:r>
          </a:p>
          <a:p>
            <a:r>
              <a:rPr lang="en-US" sz="2800" dirty="0" err="1" smtClean="0"/>
              <a:t>Galutinis</a:t>
            </a:r>
            <a:r>
              <a:rPr lang="en-US" sz="2800" dirty="0" smtClean="0"/>
              <a:t> </a:t>
            </a:r>
            <a:r>
              <a:rPr lang="en-US" sz="2800" dirty="0" err="1" smtClean="0"/>
              <a:t>darbo</a:t>
            </a:r>
            <a:r>
              <a:rPr lang="en-US" sz="2800" dirty="0" smtClean="0"/>
              <a:t> </a:t>
            </a:r>
            <a:r>
              <a:rPr lang="en-US" sz="2800" dirty="0" err="1" smtClean="0"/>
              <a:t>pristatymas</a:t>
            </a:r>
            <a:r>
              <a:rPr lang="en-US" sz="2800" dirty="0" smtClean="0"/>
              <a:t> </a:t>
            </a:r>
            <a:r>
              <a:rPr lang="en-US" sz="2800" dirty="0" err="1" smtClean="0"/>
              <a:t>pateiktyse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aveikslėlis 5" descr="imagesG2V18F3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4365104"/>
            <a:ext cx="1828800" cy="1581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b="1" dirty="0" smtClean="0"/>
              <a:t>Dalyviai</a:t>
            </a:r>
            <a:r>
              <a:rPr lang="lt-LT" sz="2800" dirty="0" smtClean="0"/>
              <a:t>: 8 </a:t>
            </a:r>
            <a:r>
              <a:rPr lang="lt-LT" sz="2800" dirty="0" err="1" smtClean="0"/>
              <a:t>kl</a:t>
            </a:r>
            <a:r>
              <a:rPr lang="lt-LT" sz="2800" dirty="0" smtClean="0"/>
              <a:t>. mokiniai, dirbantys grupėse po 2 – 4 </a:t>
            </a:r>
            <a:r>
              <a:rPr lang="en-US" sz="2800" dirty="0" err="1" smtClean="0"/>
              <a:t>mokinius</a:t>
            </a:r>
            <a:r>
              <a:rPr lang="en-US" sz="2800" dirty="0" smtClean="0"/>
              <a:t>.</a:t>
            </a:r>
          </a:p>
          <a:p>
            <a:r>
              <a:rPr lang="en-US" sz="2800" b="1" dirty="0" err="1" smtClean="0"/>
              <a:t>Darbo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trukmė</a:t>
            </a:r>
            <a:r>
              <a:rPr lang="en-US" sz="2800" dirty="0" smtClean="0"/>
              <a:t>: </a:t>
            </a:r>
            <a:r>
              <a:rPr lang="en-US" sz="2800" dirty="0" err="1" smtClean="0"/>
              <a:t>dvi</a:t>
            </a:r>
            <a:r>
              <a:rPr lang="en-US" sz="2800" dirty="0" smtClean="0"/>
              <a:t> </a:t>
            </a:r>
            <a:r>
              <a:rPr lang="en-US" sz="2800" dirty="0" err="1" smtClean="0"/>
              <a:t>savaitės</a:t>
            </a:r>
            <a:endParaRPr lang="en-US" sz="2800" dirty="0" smtClean="0"/>
          </a:p>
          <a:p>
            <a:r>
              <a:rPr lang="en-US" sz="2800" b="1" dirty="0" err="1" smtClean="0"/>
              <a:t>Integracija</a:t>
            </a:r>
            <a:r>
              <a:rPr lang="en-US" sz="2800" dirty="0" smtClean="0"/>
              <a:t>: </a:t>
            </a:r>
            <a:r>
              <a:rPr lang="en-US" sz="2800" dirty="0" err="1" smtClean="0"/>
              <a:t>geografija</a:t>
            </a:r>
            <a:r>
              <a:rPr lang="en-US" sz="2800" dirty="0" smtClean="0"/>
              <a:t>, </a:t>
            </a:r>
            <a:r>
              <a:rPr lang="en-US" sz="2800" dirty="0" err="1" smtClean="0"/>
              <a:t>matematika</a:t>
            </a:r>
            <a:r>
              <a:rPr lang="en-US" sz="2800" dirty="0" smtClean="0"/>
              <a:t> </a:t>
            </a:r>
            <a:r>
              <a:rPr lang="en-US" sz="2800" dirty="0" err="1" smtClean="0"/>
              <a:t>ir</a:t>
            </a:r>
            <a:r>
              <a:rPr lang="en-US" sz="2800" dirty="0" smtClean="0"/>
              <a:t> IT</a:t>
            </a:r>
            <a:endParaRPr lang="lt-LT" sz="2800" dirty="0" smtClean="0"/>
          </a:p>
          <a:p>
            <a:r>
              <a:rPr lang="en-US" sz="2800" dirty="0" err="1" smtClean="0"/>
              <a:t>Apie</a:t>
            </a:r>
            <a:r>
              <a:rPr lang="en-US" sz="2800" dirty="0" smtClean="0"/>
              <a:t> </a:t>
            </a:r>
            <a:r>
              <a:rPr lang="en-US" sz="2800" dirty="0" err="1" smtClean="0"/>
              <a:t>mokinių</a:t>
            </a:r>
            <a:r>
              <a:rPr lang="en-US" sz="2800" dirty="0" smtClean="0"/>
              <a:t> </a:t>
            </a:r>
            <a:r>
              <a:rPr lang="en-US" sz="2800" dirty="0" err="1" smtClean="0"/>
              <a:t>darbą</a:t>
            </a:r>
            <a:r>
              <a:rPr lang="en-US" sz="2800" dirty="0" smtClean="0"/>
              <a:t> </a:t>
            </a:r>
            <a:r>
              <a:rPr lang="en-US" sz="2800" dirty="0" err="1" smtClean="0"/>
              <a:t>ir</a:t>
            </a:r>
            <a:r>
              <a:rPr lang="en-US" sz="2800" dirty="0" smtClean="0"/>
              <a:t> </a:t>
            </a:r>
            <a:r>
              <a:rPr lang="en-US" sz="2800" dirty="0" err="1" smtClean="0"/>
              <a:t>veiklą</a:t>
            </a:r>
            <a:r>
              <a:rPr lang="en-US" sz="2800" dirty="0" smtClean="0"/>
              <a:t> </a:t>
            </a:r>
            <a:r>
              <a:rPr lang="en-US" sz="2800" dirty="0" err="1" smtClean="0"/>
              <a:t>vykdant</a:t>
            </a:r>
            <a:r>
              <a:rPr lang="en-US" sz="2800" dirty="0" smtClean="0"/>
              <a:t> </a:t>
            </a:r>
            <a:r>
              <a:rPr lang="en-US" sz="2800" dirty="0" err="1" smtClean="0"/>
              <a:t>projektą</a:t>
            </a:r>
            <a:r>
              <a:rPr lang="en-US" sz="2800" dirty="0" smtClean="0"/>
              <a:t> </a:t>
            </a:r>
            <a:r>
              <a:rPr lang="en-US" sz="2800" dirty="0" err="1" smtClean="0"/>
              <a:t>informuoja</a:t>
            </a:r>
            <a:r>
              <a:rPr lang="en-US" sz="2800" dirty="0" smtClean="0"/>
              <a:t> </a:t>
            </a:r>
            <a:r>
              <a:rPr lang="en-US" sz="2800" dirty="0" err="1" smtClean="0"/>
              <a:t>ir</a:t>
            </a:r>
            <a:r>
              <a:rPr lang="en-US" sz="2800" dirty="0" smtClean="0"/>
              <a:t> </a:t>
            </a:r>
            <a:r>
              <a:rPr lang="en-US" sz="2800" dirty="0" err="1" smtClean="0"/>
              <a:t>pristato</a:t>
            </a:r>
            <a:r>
              <a:rPr lang="en-US" sz="2800" dirty="0" smtClean="0"/>
              <a:t> </a:t>
            </a:r>
            <a:r>
              <a:rPr lang="en-US" sz="2800" dirty="0" err="1" smtClean="0"/>
              <a:t>dalykų</a:t>
            </a:r>
            <a:r>
              <a:rPr lang="en-US" sz="2800" dirty="0" smtClean="0"/>
              <a:t> </a:t>
            </a:r>
            <a:r>
              <a:rPr lang="en-US" sz="2800" dirty="0" err="1" smtClean="0"/>
              <a:t>mokytojai</a:t>
            </a:r>
            <a:endParaRPr lang="lt-LT" sz="2800" dirty="0" smtClean="0"/>
          </a:p>
          <a:p>
            <a:r>
              <a:rPr lang="lt-LT" sz="2800" dirty="0" smtClean="0"/>
              <a:t>Mokytojai nurodo, kokiuose informaciniuose šaltiniuose reikėtų ieškoti informacijos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0"/>
            <a:ext cx="7413625" cy="827087"/>
          </a:xfrm>
        </p:spPr>
        <p:txBody>
          <a:bodyPr/>
          <a:lstStyle/>
          <a:p>
            <a:pPr algn="ctr"/>
            <a:r>
              <a:rPr lang="lt-LT" sz="2800" b="1" dirty="0" smtClean="0"/>
              <a:t>Užduotys</a:t>
            </a:r>
            <a:r>
              <a:rPr lang="en-US" sz="2800" b="1" dirty="0" smtClean="0"/>
              <a:t>: (1) IT </a:t>
            </a:r>
            <a:r>
              <a:rPr lang="en-US" sz="2800" b="1" dirty="0" err="1" smtClean="0"/>
              <a:t>ir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matematika</a:t>
            </a:r>
            <a:endParaRPr lang="en-US" sz="2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1772816"/>
            <a:ext cx="7848872" cy="2664296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pPr lvl="0"/>
            <a:r>
              <a:rPr lang="lt-LT" sz="2400" dirty="0" smtClean="0"/>
              <a:t>Atverk  </a:t>
            </a:r>
            <a:r>
              <a:rPr lang="lt-LT" sz="2400" u="sng" dirty="0" smtClean="0">
                <a:solidFill>
                  <a:schemeClr val="accent5">
                    <a:lumMod val="50000"/>
                  </a:schemeClr>
                </a:solidFill>
                <a:hlinkClick r:id="rId2"/>
              </a:rPr>
              <a:t>http://www.stat.gov.lt/lt/pages/view/?id=3482</a:t>
            </a:r>
            <a:r>
              <a:rPr lang="lt-LT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lt-LT" sz="2400" dirty="0" smtClean="0"/>
              <a:t>Pasirink reikiamus metus ir </a:t>
            </a:r>
            <a:r>
              <a:rPr lang="lt-LT" sz="2400" u="sng" dirty="0" smtClean="0">
                <a:hlinkClick r:id="rId3"/>
              </a:rPr>
              <a:t>Eksporto ir importo struktūra pagal KN skyrius</a:t>
            </a:r>
            <a:r>
              <a:rPr lang="lt-LT" sz="2400" dirty="0" smtClean="0"/>
              <a:t> bei pasirink reikiamą pramonės šaką.</a:t>
            </a:r>
            <a:endParaRPr lang="en-US" sz="2400" dirty="0" smtClean="0"/>
          </a:p>
          <a:p>
            <a:pPr lvl="0"/>
            <a:r>
              <a:rPr lang="lt-LT" sz="2400" dirty="0" smtClean="0"/>
              <a:t>Išsirink reikiamus duomenis ir juos saugok Excel darbaknygėje. Duomenis imk nurodytus mln. Lt.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lt-LT" sz="2800" b="1" dirty="0" smtClean="0"/>
              <a:t>Užduotys</a:t>
            </a:r>
            <a:r>
              <a:rPr lang="en-US" sz="2800" b="1" dirty="0" smtClean="0"/>
              <a:t>: (2) IT </a:t>
            </a:r>
            <a:r>
              <a:rPr lang="en-US" sz="2800" b="1" dirty="0" err="1" smtClean="0"/>
              <a:t>ir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matematika</a:t>
            </a:r>
            <a:r>
              <a:rPr lang="lt-LT" sz="2800" b="1" dirty="0" smtClean="0"/>
              <a:t> 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124745"/>
            <a:ext cx="8716963" cy="4464495"/>
          </a:xfrm>
        </p:spPr>
        <p:txBody>
          <a:bodyPr/>
          <a:lstStyle/>
          <a:p>
            <a:pPr lvl="1"/>
            <a:r>
              <a:rPr lang="lt-LT" sz="2400" dirty="0" smtClean="0"/>
              <a:t>Duomenis išdėstyk </a:t>
            </a:r>
            <a:r>
              <a:rPr lang="lt-LT" sz="2400" dirty="0" err="1" smtClean="0"/>
              <a:t>variacine</a:t>
            </a:r>
            <a:r>
              <a:rPr lang="lt-LT" sz="2400" dirty="0" smtClean="0"/>
              <a:t> eilute.</a:t>
            </a:r>
            <a:endParaRPr lang="en-US" sz="2400" dirty="0" smtClean="0"/>
          </a:p>
          <a:p>
            <a:pPr lvl="1"/>
            <a:r>
              <a:rPr lang="lt-LT" sz="2400" dirty="0" smtClean="0"/>
              <a:t>Sudaryk duomenų dažnių lentelę. Grupuojant duomenis galima naudoti intervalus.</a:t>
            </a:r>
            <a:endParaRPr lang="en-US" sz="2400" dirty="0" smtClean="0"/>
          </a:p>
          <a:p>
            <a:pPr lvl="1"/>
            <a:r>
              <a:rPr lang="lt-LT" sz="2400" dirty="0" smtClean="0"/>
              <a:t>Apskaičiuok imties vidurkį. Duomenų vidurkis tai imties duomenų suma padalyta iš duomenų skaičiaus. Imties vidurkį galima apskaičiuoti naudojant funkciją AVERAGE.</a:t>
            </a:r>
            <a:endParaRPr lang="en-US" sz="2400" dirty="0" smtClean="0"/>
          </a:p>
          <a:p>
            <a:pPr lvl="1"/>
            <a:r>
              <a:rPr lang="lt-LT" sz="2400" dirty="0" smtClean="0"/>
              <a:t>Apskaičiuok imties medianą. Naudok funkciją MEDIAN.</a:t>
            </a:r>
            <a:endParaRPr lang="en-US" sz="2400" dirty="0" smtClean="0"/>
          </a:p>
          <a:p>
            <a:pPr lvl="1"/>
            <a:r>
              <a:rPr lang="lt-LT" sz="2400" dirty="0" smtClean="0"/>
              <a:t>Apskaičiuok imties modą. Naudok funkciją MODE.</a:t>
            </a:r>
            <a:endParaRPr lang="en-US" sz="2400" dirty="0" smtClean="0"/>
          </a:p>
          <a:p>
            <a:pPr lvl="1"/>
            <a:r>
              <a:rPr lang="lt-LT" sz="2400" dirty="0" smtClean="0"/>
              <a:t>Duomenis pavaizduok skrituline, stulpeline bei linijine diagramomis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0"/>
            <a:ext cx="7413625" cy="1412776"/>
          </a:xfrm>
        </p:spPr>
        <p:txBody>
          <a:bodyPr/>
          <a:lstStyle/>
          <a:p>
            <a:r>
              <a:rPr lang="lt-LT" sz="3200" b="1" dirty="0" smtClean="0"/>
              <a:t>Diagramos </a:t>
            </a:r>
            <a:r>
              <a:rPr lang="en-US" sz="3200" b="1" dirty="0" smtClean="0"/>
              <a:t>(1):</a:t>
            </a:r>
            <a:r>
              <a:rPr lang="lt-LT" sz="3200" b="1" dirty="0" smtClean="0"/>
              <a:t> </a:t>
            </a:r>
            <a:r>
              <a:rPr lang="en-US" sz="3200" b="1" dirty="0" err="1" smtClean="0"/>
              <a:t>maisto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pramon</a:t>
            </a:r>
            <a:r>
              <a:rPr lang="lt-LT" sz="3200" b="1" dirty="0" smtClean="0"/>
              <a:t>ės produkcijos gamyba</a:t>
            </a:r>
            <a:endParaRPr lang="en-US" sz="3200" b="1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8" name="Turinio vietos rezervavimo ženklas 7"/>
          <p:cNvGraphicFramePr>
            <a:graphicFrameLocks noGrp="1"/>
          </p:cNvGraphicFramePr>
          <p:nvPr>
            <p:ph idx="1"/>
          </p:nvPr>
        </p:nvGraphicFramePr>
        <p:xfrm>
          <a:off x="206375" y="1514475"/>
          <a:ext cx="8716963" cy="461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Diagramos </a:t>
            </a:r>
            <a:r>
              <a:rPr lang="en-US" sz="3200" b="1" dirty="0" smtClean="0"/>
              <a:t>(2): </a:t>
            </a:r>
            <a:r>
              <a:rPr lang="en-US" sz="3200" b="1" dirty="0" err="1" smtClean="0"/>
              <a:t>eksportas</a:t>
            </a:r>
            <a:r>
              <a:rPr lang="en-US" sz="3200" b="1" dirty="0" smtClean="0"/>
              <a:t> </a:t>
            </a:r>
            <a:endParaRPr lang="en-US" sz="3200" b="1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7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15516277"/>
              </p:ext>
            </p:extLst>
          </p:nvPr>
        </p:nvGraphicFramePr>
        <p:xfrm>
          <a:off x="206375" y="1514475"/>
          <a:ext cx="8716963" cy="461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</p:nvPr>
        </p:nvGraphicFramePr>
        <p:xfrm>
          <a:off x="179512" y="1196752"/>
          <a:ext cx="806489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Geografinės užduotys:</a:t>
            </a:r>
            <a:endParaRPr lang="lt-LT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196753"/>
            <a:ext cx="8716963" cy="4930998"/>
          </a:xfrm>
        </p:spPr>
        <p:txBody>
          <a:bodyPr/>
          <a:lstStyle/>
          <a:p>
            <a:pPr lvl="1"/>
            <a:r>
              <a:rPr lang="lt-LT" sz="2400" dirty="0" smtClean="0"/>
              <a:t>Šakos reikšmė Lietuvos ir pasauliniame ūkyje </a:t>
            </a:r>
            <a:endParaRPr lang="en-US" sz="2400" dirty="0" smtClean="0"/>
          </a:p>
          <a:p>
            <a:pPr lvl="1"/>
            <a:r>
              <a:rPr lang="lt-LT" sz="2400" dirty="0" smtClean="0"/>
              <a:t>Pramonės šakos sudėtis </a:t>
            </a:r>
            <a:endParaRPr lang="en-US" sz="2400" dirty="0" smtClean="0"/>
          </a:p>
          <a:p>
            <a:pPr lvl="1"/>
            <a:r>
              <a:rPr lang="lt-LT" sz="2400" dirty="0" smtClean="0"/>
              <a:t>Nurodyk svarbiausius gamintojus, gamybos centrus ir gaminama jų produkciją. Informaciją pateikti vaizdžiai (pvz.: paveikslėliais, lentele, žemėlapiu)</a:t>
            </a:r>
            <a:endParaRPr lang="en-US" sz="2400" dirty="0" smtClean="0"/>
          </a:p>
          <a:p>
            <a:pPr lvl="1"/>
            <a:r>
              <a:rPr lang="lt-LT" sz="2400" dirty="0" smtClean="0"/>
              <a:t>Panagrinėk ir pavaizduok grafiškai (diagramomis) nagrinėjamos šakos eksporto pokytį.</a:t>
            </a:r>
            <a:endParaRPr lang="en-US" sz="2400" dirty="0" smtClean="0"/>
          </a:p>
          <a:p>
            <a:pPr lvl="1"/>
            <a:r>
              <a:rPr lang="lt-LT" sz="2400" dirty="0" smtClean="0"/>
              <a:t>Ekologinės problemos, kurios kyla dėl šakos plėtojimo</a:t>
            </a:r>
            <a:endParaRPr lang="en-US" sz="2400" dirty="0" smtClean="0"/>
          </a:p>
          <a:p>
            <a:pPr lvl="1"/>
            <a:r>
              <a:rPr lang="lt-LT" sz="2400" dirty="0" smtClean="0"/>
              <a:t>Šakos plėtojimo perspektyvos.</a:t>
            </a:r>
            <a:endParaRPr lang="en-US" sz="2400" dirty="0" smtClean="0"/>
          </a:p>
          <a:p>
            <a:pPr lvl="1"/>
            <a:r>
              <a:rPr lang="lt-LT" sz="2400" dirty="0" smtClean="0"/>
              <a:t>Formuluok išvadas.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 smtClean="0"/>
              <a:t>Mokiniams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sek</a:t>
            </a:r>
            <a:r>
              <a:rPr lang="lt-LT" sz="3200" b="1" dirty="0" smtClean="0"/>
              <a:t>ėsi:</a:t>
            </a:r>
            <a:endParaRPr lang="en-US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196753"/>
            <a:ext cx="8716963" cy="396043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sz="2800" dirty="0" smtClean="0"/>
              <a:t> Nustatyti pramonės šakos sudėtį:</a:t>
            </a:r>
          </a:p>
          <a:p>
            <a:pPr lvl="1"/>
            <a:r>
              <a:rPr lang="lt-LT" i="1" dirty="0" smtClean="0"/>
              <a:t>Pavyzdžiui - maisto pramonė:</a:t>
            </a:r>
          </a:p>
          <a:p>
            <a:pPr lvl="2"/>
            <a:r>
              <a:rPr lang="lt-LT" i="1" dirty="0" smtClean="0"/>
              <a:t>Pieno pramonė</a:t>
            </a:r>
          </a:p>
          <a:p>
            <a:pPr lvl="2"/>
            <a:r>
              <a:rPr lang="lt-LT" i="1" dirty="0" smtClean="0"/>
              <a:t>Duonos pramonė</a:t>
            </a:r>
          </a:p>
          <a:p>
            <a:pPr lvl="2"/>
            <a:r>
              <a:rPr lang="lt-LT" i="1" dirty="0" smtClean="0"/>
              <a:t>Mėsos pramonė</a:t>
            </a:r>
          </a:p>
          <a:p>
            <a:pPr lvl="2"/>
            <a:r>
              <a:rPr lang="lt-LT" i="1" dirty="0" smtClean="0"/>
              <a:t>Žuvies pramonė</a:t>
            </a:r>
          </a:p>
          <a:p>
            <a:pPr lvl="2"/>
            <a:r>
              <a:rPr lang="lt-LT" i="1" dirty="0" smtClean="0"/>
              <a:t>Alkoholinių ir gaiviųjų gėrimų gamyba</a:t>
            </a:r>
          </a:p>
          <a:p>
            <a:pPr lvl="2"/>
            <a:r>
              <a:rPr lang="lt-LT" i="1" dirty="0" smtClean="0"/>
              <a:t>Daržovių ir vaisių perdirbimas</a:t>
            </a:r>
          </a:p>
          <a:p>
            <a:pPr lvl="1"/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06375" y="68263"/>
            <a:ext cx="7605985" cy="1272505"/>
          </a:xfrm>
        </p:spPr>
        <p:txBody>
          <a:bodyPr/>
          <a:lstStyle/>
          <a:p>
            <a:pPr marL="742950" indent="-742950"/>
            <a:r>
              <a:rPr lang="en-US" sz="2800" b="1" dirty="0" smtClean="0"/>
              <a:t>2</a:t>
            </a:r>
            <a:r>
              <a:rPr lang="en-US" b="1" dirty="0" smtClean="0"/>
              <a:t>. </a:t>
            </a:r>
            <a:r>
              <a:rPr lang="lt-LT" sz="2800" b="1" dirty="0" smtClean="0"/>
              <a:t>Nurodyti svarbiausius gamintojus: maisto pramonė</a:t>
            </a:r>
            <a:endParaRPr lang="en-US" sz="2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700808"/>
            <a:ext cx="8716963" cy="4426942"/>
          </a:xfrm>
        </p:spPr>
        <p:txBody>
          <a:bodyPr/>
          <a:lstStyle/>
          <a:p>
            <a:r>
              <a:rPr lang="lt-LT" dirty="0" smtClean="0"/>
              <a:t>,,Kauno Grūdai”</a:t>
            </a:r>
          </a:p>
          <a:p>
            <a:r>
              <a:rPr lang="lt-LT" dirty="0" smtClean="0"/>
              <a:t>,,Nematekas”</a:t>
            </a:r>
          </a:p>
          <a:p>
            <a:r>
              <a:rPr lang="lt-LT" dirty="0" smtClean="0"/>
              <a:t>,,Kaišiadorių paukštynas”</a:t>
            </a:r>
          </a:p>
          <a:p>
            <a:r>
              <a:rPr lang="lt-LT" dirty="0" smtClean="0"/>
              <a:t>,,Krekenavos”</a:t>
            </a:r>
          </a:p>
          <a:p>
            <a:r>
              <a:rPr lang="lt-LT" dirty="0" smtClean="0"/>
              <a:t>,,Vilniaus duona”</a:t>
            </a:r>
          </a:p>
          <a:p>
            <a:r>
              <a:rPr lang="lt-LT" dirty="0" smtClean="0"/>
              <a:t>,,Biovela”</a:t>
            </a:r>
          </a:p>
          <a:p>
            <a:r>
              <a:rPr lang="lt-LT" dirty="0" smtClean="0"/>
              <a:t>,,Javinė”</a:t>
            </a:r>
          </a:p>
          <a:p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Picture 2" descr="http://upload.wikimedia.org/wikipedia/lt/archive/d/d4/20100608151157%21KG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556792"/>
            <a:ext cx="1728192" cy="1036183"/>
          </a:xfrm>
          <a:prstGeom prst="rect">
            <a:avLst/>
          </a:prstGeom>
          <a:noFill/>
        </p:spPr>
      </p:pic>
      <p:pic>
        <p:nvPicPr>
          <p:cNvPr id="7" name="Picture 4" descr="http://www.jaunimodienos.lt/ljd2010/http:/www.jaunimodienos.lt/ljd2010/docs/upload/nematekas-logo_didel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132856"/>
            <a:ext cx="1735833" cy="841276"/>
          </a:xfrm>
          <a:prstGeom prst="rect">
            <a:avLst/>
          </a:prstGeom>
          <a:noFill/>
        </p:spPr>
      </p:pic>
      <p:pic>
        <p:nvPicPr>
          <p:cNvPr id="8" name="Picture 6" descr="http://verslas.kaisiadorys.lt/m/m_company_list/wfiles/logo_3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3140968"/>
            <a:ext cx="1428750" cy="1104901"/>
          </a:xfrm>
          <a:prstGeom prst="rect">
            <a:avLst/>
          </a:prstGeom>
          <a:noFill/>
        </p:spPr>
      </p:pic>
      <p:pic>
        <p:nvPicPr>
          <p:cNvPr id="9" name="Picture 10" descr="http://www.llbm.lt/media/vilniaus%20duona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429000"/>
            <a:ext cx="2088232" cy="1179730"/>
          </a:xfrm>
          <a:prstGeom prst="rect">
            <a:avLst/>
          </a:prstGeom>
          <a:noFill/>
        </p:spPr>
      </p:pic>
      <p:pic>
        <p:nvPicPr>
          <p:cNvPr id="10" name="Picture 8" descr="http://www.atradau.lt/public_files/logos/0-27690700-1343916591_krekenavos-logo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4509120"/>
            <a:ext cx="1885950" cy="1885950"/>
          </a:xfrm>
          <a:prstGeom prst="rect">
            <a:avLst/>
          </a:prstGeom>
          <a:noFill/>
        </p:spPr>
      </p:pic>
      <p:pic>
        <p:nvPicPr>
          <p:cNvPr id="11" name="Picture 14" descr="http://www.visalietuva.lt/companies/logos/267166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5589240"/>
            <a:ext cx="952500" cy="876300"/>
          </a:xfrm>
          <a:prstGeom prst="rect">
            <a:avLst/>
          </a:prstGeom>
          <a:noFill/>
        </p:spPr>
      </p:pic>
      <p:pic>
        <p:nvPicPr>
          <p:cNvPr id="12" name="Picture 12" descr="http://www.polishfoodproducts.co.uk/img/%21food/biovela/_big/biovela_logo.png?133094975649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4437112"/>
            <a:ext cx="2016224" cy="987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06375" y="68263"/>
            <a:ext cx="7413625" cy="1200497"/>
          </a:xfrm>
        </p:spPr>
        <p:txBody>
          <a:bodyPr/>
          <a:lstStyle/>
          <a:p>
            <a:r>
              <a:rPr lang="en-US" b="1" dirty="0" smtClean="0"/>
              <a:t>3. </a:t>
            </a:r>
            <a:r>
              <a:rPr lang="lt-LT" sz="3200" b="1" dirty="0" smtClean="0"/>
              <a:t>Pavaizduoti žemėlapyje eksporto kryptis:</a:t>
            </a:r>
            <a:endParaRPr lang="en-US" sz="3200" b="1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5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412776"/>
            <a:ext cx="5436524" cy="4384964"/>
          </a:xfrm>
          <a:solidFill>
            <a:srgbClr val="0070C0"/>
          </a:solidFill>
          <a:ln w="19050">
            <a:solidFill>
              <a:schemeClr val="tx1"/>
            </a:solidFill>
          </a:ln>
        </p:spPr>
      </p:pic>
      <p:cxnSp>
        <p:nvCxnSpPr>
          <p:cNvPr id="16" name="Tiesioji rodyklės jungtis 15"/>
          <p:cNvCxnSpPr/>
          <p:nvPr/>
        </p:nvCxnSpPr>
        <p:spPr>
          <a:xfrm>
            <a:off x="3923928" y="3429000"/>
            <a:ext cx="108012" cy="115212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rodyklės jungtis 16"/>
          <p:cNvCxnSpPr/>
          <p:nvPr/>
        </p:nvCxnSpPr>
        <p:spPr>
          <a:xfrm>
            <a:off x="3995936" y="3284984"/>
            <a:ext cx="684076" cy="6480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Tiesioji rodyklės jungtis 18"/>
          <p:cNvCxnSpPr/>
          <p:nvPr/>
        </p:nvCxnSpPr>
        <p:spPr>
          <a:xfrm flipV="1">
            <a:off x="3995936" y="3068960"/>
            <a:ext cx="864096" cy="22142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Tiesioji rodyklės jungtis 19"/>
          <p:cNvCxnSpPr/>
          <p:nvPr/>
        </p:nvCxnSpPr>
        <p:spPr>
          <a:xfrm flipV="1">
            <a:off x="3923928" y="2924944"/>
            <a:ext cx="72008" cy="4212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Tiesioji rodyklės jungtis 20"/>
          <p:cNvCxnSpPr/>
          <p:nvPr/>
        </p:nvCxnSpPr>
        <p:spPr>
          <a:xfrm flipV="1">
            <a:off x="3923928" y="2420888"/>
            <a:ext cx="0" cy="8640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Tiesioji rodyklės jungtis 21"/>
          <p:cNvCxnSpPr/>
          <p:nvPr/>
        </p:nvCxnSpPr>
        <p:spPr>
          <a:xfrm flipH="1" flipV="1">
            <a:off x="2843808" y="2636912"/>
            <a:ext cx="1008112" cy="6480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Tiesioji rodyklės jungtis 22"/>
          <p:cNvCxnSpPr/>
          <p:nvPr/>
        </p:nvCxnSpPr>
        <p:spPr>
          <a:xfrm flipH="1">
            <a:off x="3563888" y="3356992"/>
            <a:ext cx="360040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Tiesioji rodyklės jungtis 28"/>
          <p:cNvCxnSpPr/>
          <p:nvPr/>
        </p:nvCxnSpPr>
        <p:spPr>
          <a:xfrm flipH="1">
            <a:off x="2915816" y="3429000"/>
            <a:ext cx="900100" cy="32403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71600" y="5949280"/>
            <a:ext cx="6746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Variklinių transporto priemonių, priekabų ir puspriekabių gamyba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413625" cy="827087"/>
          </a:xfrm>
        </p:spPr>
        <p:txBody>
          <a:bodyPr/>
          <a:lstStyle/>
          <a:p>
            <a:r>
              <a:rPr lang="lt-LT" sz="3200" b="1" dirty="0" smtClean="0"/>
              <a:t>Pavaizduoti žemėlapyje įmonių išsidėstymą Lietuvoje</a:t>
            </a:r>
            <a:endParaRPr lang="en-US" sz="3200" b="1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628800"/>
            <a:ext cx="5262612" cy="3764496"/>
          </a:xfrm>
        </p:spPr>
      </p:pic>
      <p:sp>
        <p:nvSpPr>
          <p:cNvPr id="7" name="TextBox 6"/>
          <p:cNvSpPr txBox="1"/>
          <p:nvPr/>
        </p:nvSpPr>
        <p:spPr>
          <a:xfrm>
            <a:off x="1187624" y="5373216"/>
            <a:ext cx="6746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Variklinių transporto priemonių, priekabų ir puspriekabių gamyba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4</a:t>
            </a:r>
            <a:r>
              <a:rPr lang="en-US" sz="3200" dirty="0" smtClean="0"/>
              <a:t>. </a:t>
            </a:r>
            <a:r>
              <a:rPr lang="lt-LT" sz="3200" b="1" dirty="0" smtClean="0"/>
              <a:t>Suprato ekologines problemas</a:t>
            </a:r>
            <a:endParaRPr lang="en-US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908720"/>
            <a:ext cx="8716963" cy="5219031"/>
          </a:xfrm>
        </p:spPr>
        <p:txBody>
          <a:bodyPr/>
          <a:lstStyle/>
          <a:p>
            <a:r>
              <a:rPr lang="lt-LT" sz="2400" dirty="0" smtClean="0">
                <a:cs typeface="Times New Roman" pitchFamily="18" charset="0"/>
              </a:rPr>
              <a:t>“Kaip ir bet kuri pramonės šaka, ši taip pat kenkia gamtai - kenksmingomis dujomis teršia aplinką.”</a:t>
            </a:r>
            <a:endParaRPr lang="en-US" sz="2400" dirty="0" smtClean="0">
              <a:cs typeface="Times New Roman" pitchFamily="18" charset="0"/>
            </a:endParaRPr>
          </a:p>
          <a:p>
            <a:r>
              <a:rPr lang="lt-LT" sz="2400" dirty="0" smtClean="0"/>
              <a:t>“Gamyklos užteršia orą, t.y. išleidžia į orą kenksmingų medžiagų”</a:t>
            </a:r>
          </a:p>
          <a:p>
            <a:r>
              <a:rPr lang="lt-LT" sz="2400" dirty="0" smtClean="0"/>
              <a:t>“Lietuvos verslininkai turėtų dar aktyviau ieškoti būdų, kaip į rinką pateikti saugius, kokybiškus, specialius poreikius tenkinančius produktus”</a:t>
            </a:r>
          </a:p>
          <a:p>
            <a:r>
              <a:rPr lang="lt-LT" sz="2400" dirty="0" smtClean="0"/>
              <a:t>Taip pat išleidžiama kenksmingų medžiagų į </a:t>
            </a:r>
            <a:r>
              <a:rPr lang="lt-LT" sz="2400" i="1" dirty="0" smtClean="0"/>
              <a:t>vandens telkinius</a:t>
            </a:r>
            <a:r>
              <a:rPr lang="lt-LT" sz="2400" dirty="0" smtClean="0"/>
              <a:t>.</a:t>
            </a:r>
          </a:p>
          <a:p>
            <a:pPr>
              <a:buNone/>
            </a:pPr>
            <a:endParaRPr lang="lt-LT" sz="2400" dirty="0" smtClean="0"/>
          </a:p>
          <a:p>
            <a:endParaRPr lang="lt-LT" sz="2400" dirty="0" smtClean="0"/>
          </a:p>
          <a:p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6" name="Picture 2" descr="http://www.topten.lt/wp-content/uploads/2009/01/uzterstum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509120"/>
            <a:ext cx="3531840" cy="1914258"/>
          </a:xfrm>
          <a:prstGeom prst="rect">
            <a:avLst/>
          </a:prstGeom>
          <a:noFill/>
        </p:spPr>
      </p:pic>
      <p:pic>
        <p:nvPicPr>
          <p:cNvPr id="7" name="Picture 2" descr="http://nuotrupos.lt/wp-content/uploads/2009/11/vandens_tersimas-300x2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221088"/>
            <a:ext cx="2520280" cy="2436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413625" cy="1115119"/>
          </a:xfrm>
        </p:spPr>
        <p:txBody>
          <a:bodyPr/>
          <a:lstStyle/>
          <a:p>
            <a:r>
              <a:rPr lang="lt-LT" sz="3200" b="1" dirty="0" smtClean="0"/>
              <a:t>Tekstilės pramonės sukelta  didžiausia ekologinė problema</a:t>
            </a:r>
            <a:endParaRPr lang="en-US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dirty="0" smtClean="0"/>
              <a:t>Aralo jūros nusekimas, dėl medvilnės auginimo.</a:t>
            </a:r>
          </a:p>
          <a:p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" name="Picture 2" descr="Vaizdas:Aral Sea 05 October 2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20888"/>
            <a:ext cx="2664296" cy="3151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Vaizdas:AralSh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140968"/>
            <a:ext cx="4752528" cy="202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800" b="1" dirty="0" smtClean="0"/>
              <a:t>Pramonės šakų perspektyvas ir išvadas...</a:t>
            </a:r>
            <a:endParaRPr lang="en-US" sz="2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268761"/>
            <a:ext cx="8716963" cy="5040559"/>
          </a:xfrm>
        </p:spPr>
        <p:txBody>
          <a:bodyPr/>
          <a:lstStyle/>
          <a:p>
            <a:r>
              <a:rPr lang="lt-LT" sz="2800" dirty="0" smtClean="0"/>
              <a:t>Mokiniams sekėsi </a:t>
            </a:r>
            <a:r>
              <a:rPr lang="lt-LT" sz="2800" b="1" dirty="0" smtClean="0"/>
              <a:t>sunkiau</a:t>
            </a:r>
            <a:r>
              <a:rPr lang="lt-LT" sz="2800" dirty="0" smtClean="0"/>
              <a:t> formuluoti: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lt-LT" sz="2400" dirty="0" smtClean="0"/>
              <a:t>“</a:t>
            </a:r>
            <a:r>
              <a:rPr lang="lt-LT" sz="2400" dirty="0" smtClean="0">
                <a:solidFill>
                  <a:srgbClr val="000000"/>
                </a:solidFill>
              </a:rPr>
              <a:t>Gali atsirasti naujų popieriaus panaudojimo būdų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lt-LT" sz="2400" dirty="0" smtClean="0">
                <a:solidFill>
                  <a:srgbClr val="000000"/>
                </a:solidFill>
              </a:rPr>
              <a:t>Naujų mechanizmų naudojimas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lt-LT" sz="2400" dirty="0" smtClean="0">
                <a:solidFill>
                  <a:srgbClr val="000000"/>
                </a:solidFill>
              </a:rPr>
              <a:t>Verslininkai turėtų dar labiau susidomėti šia sparčiai plintančia pramonės šaka”</a:t>
            </a:r>
            <a:endParaRPr lang="en-US" sz="2400" dirty="0" smtClean="0">
              <a:solidFill>
                <a:srgbClr val="000000"/>
              </a:solidFill>
            </a:endParaRPr>
          </a:p>
          <a:p>
            <a:pPr lvl="1"/>
            <a:r>
              <a:rPr lang="lt-LT" sz="2400" dirty="0" smtClean="0">
                <a:solidFill>
                  <a:srgbClr val="000000"/>
                </a:solidFill>
              </a:rPr>
              <a:t>“Atsižvelgiant į eksporto ir importo didėjimą per pastaruosius 3 metus manau, kad popieriaus ir popieriaus gaminių pramonės šaka sėkmingai plėsis, ir toliau, ir vis daugiau verslininkų ims domėtis šia pelninga pramonės šaka”.</a:t>
            </a:r>
          </a:p>
          <a:p>
            <a:pPr lvl="1">
              <a:buNone/>
            </a:pPr>
            <a:endParaRPr lang="en-US" sz="24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6" name="Paveikslėlis 5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4941168"/>
            <a:ext cx="1656184" cy="1483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Išvados: (mano apie projektą)</a:t>
            </a:r>
            <a:endParaRPr lang="en-US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196753"/>
            <a:ext cx="8182049" cy="4930998"/>
          </a:xfrm>
        </p:spPr>
        <p:txBody>
          <a:bodyPr/>
          <a:lstStyle/>
          <a:p>
            <a:r>
              <a:rPr lang="lt-LT" sz="2800" dirty="0" smtClean="0"/>
              <a:t>Mokiniai suprato, kad Lietuvoje yra gerai išplėtotos: </a:t>
            </a:r>
            <a:r>
              <a:rPr lang="lt-LT" sz="2800" b="1" dirty="0" smtClean="0"/>
              <a:t>maisto, tekstilės, baldų, odos, chemijos, įvairių įrenginių pramonės šakos.</a:t>
            </a:r>
          </a:p>
          <a:p>
            <a:r>
              <a:rPr lang="lt-LT" sz="2800" dirty="0" smtClean="0"/>
              <a:t>Gali didžiuotis Lietuva.</a:t>
            </a:r>
          </a:p>
          <a:p>
            <a:r>
              <a:rPr lang="lt-LT" sz="2800" dirty="0" smtClean="0"/>
              <a:t>Pagilino savo žinias apie įvairias pramonės šakas.</a:t>
            </a:r>
          </a:p>
          <a:p>
            <a:r>
              <a:rPr lang="lt-LT" sz="2800" dirty="0" smtClean="0"/>
              <a:t>Patobulino savo viešojo kalbėjimo kompetencijas.</a:t>
            </a:r>
          </a:p>
          <a:p>
            <a:r>
              <a:rPr lang="lt-LT" sz="2800" dirty="0" smtClean="0"/>
              <a:t>Projekto metu patyrė teigiamų emocijų, susidraugavo su klasės draugais.</a:t>
            </a:r>
          </a:p>
          <a:p>
            <a:pPr>
              <a:buNone/>
            </a:pPr>
            <a:endParaRPr lang="lt-LT" dirty="0" smtClean="0"/>
          </a:p>
          <a:p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7" name="Paveikslėlis 6" descr="imagesC2Y41N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3645024"/>
            <a:ext cx="2133600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Išvados: (mano apie projektą)</a:t>
            </a:r>
            <a:r>
              <a:rPr lang="en-US" sz="3200" b="1" dirty="0" smtClean="0"/>
              <a:t> (2)</a:t>
            </a:r>
            <a:endParaRPr lang="en-US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052737"/>
            <a:ext cx="7677993" cy="3168351"/>
          </a:xfrm>
        </p:spPr>
        <p:txBody>
          <a:bodyPr/>
          <a:lstStyle/>
          <a:p>
            <a:r>
              <a:rPr lang="en-US" sz="2800" dirty="0" err="1" smtClean="0"/>
              <a:t>Reikia</a:t>
            </a:r>
            <a:r>
              <a:rPr lang="en-US" sz="2800" dirty="0" smtClean="0"/>
              <a:t> “</a:t>
            </a:r>
            <a:r>
              <a:rPr lang="en-US" sz="2800" dirty="0" err="1" smtClean="0"/>
              <a:t>ie</a:t>
            </a:r>
            <a:r>
              <a:rPr lang="lt-LT" sz="2800" dirty="0" smtClean="0"/>
              <a:t>š</a:t>
            </a:r>
            <a:r>
              <a:rPr lang="en-US" sz="2800" dirty="0" err="1" smtClean="0"/>
              <a:t>koti</a:t>
            </a:r>
            <a:r>
              <a:rPr lang="en-US" sz="2800" dirty="0" smtClean="0"/>
              <a:t> </a:t>
            </a:r>
            <a:r>
              <a:rPr lang="en-US" sz="2800" dirty="0" err="1" smtClean="0"/>
              <a:t>papildomo</a:t>
            </a:r>
            <a:r>
              <a:rPr lang="lt-LT" sz="2800" dirty="0" smtClean="0"/>
              <a:t>” laiko pasiruošti kūrybinei veiklai.</a:t>
            </a:r>
          </a:p>
          <a:p>
            <a:r>
              <a:rPr lang="lt-LT" sz="2800" dirty="0" smtClean="0"/>
              <a:t>Darbo sąnaudos taip pat didelės – teik mokytojų, tiek mokinių.</a:t>
            </a:r>
          </a:p>
          <a:p>
            <a:r>
              <a:rPr lang="lt-LT" sz="2800" dirty="0" smtClean="0"/>
              <a:t>Tai labai įdomus užsiėmimas.</a:t>
            </a:r>
            <a:endParaRPr lang="en-US" sz="28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" name="Paveikslėlis 5" descr="images2TBPRQK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3068960"/>
            <a:ext cx="3312368" cy="2204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413625" cy="827087"/>
          </a:xfrm>
        </p:spPr>
        <p:txBody>
          <a:bodyPr/>
          <a:lstStyle/>
          <a:p>
            <a:pPr algn="ctr"/>
            <a:r>
              <a:rPr lang="lt-LT" sz="3200" b="1" dirty="0" smtClean="0"/>
              <a:t>Matematikos mokytoja pasidžiaugė</a:t>
            </a:r>
            <a:endParaRPr lang="en-US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Statistikos nagrinėjimo metodą galima panaudoti ir įterpiant matematines užduotis.</a:t>
            </a:r>
          </a:p>
          <a:p>
            <a:r>
              <a:rPr lang="lt-LT" dirty="0" smtClean="0"/>
              <a:t>Mokiniai noriai tobulino matematines žinias.</a:t>
            </a:r>
          </a:p>
          <a:p>
            <a:r>
              <a:rPr lang="lt-LT" dirty="0" smtClean="0"/>
              <a:t>Vyko bendradarbiavimas ir tarp mokinių ir tarp mokytojų.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Paveikslėlis 5" descr="images8LZL0O0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933056"/>
            <a:ext cx="2628900" cy="17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 smtClean="0"/>
              <a:t>Pabaigai:</a:t>
            </a:r>
            <a:endParaRPr lang="en-US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6375" y="1124745"/>
            <a:ext cx="8716963" cy="5003006"/>
          </a:xfrm>
        </p:spPr>
        <p:txBody>
          <a:bodyPr/>
          <a:lstStyle/>
          <a:p>
            <a:r>
              <a:rPr lang="en-US" sz="2800" i="1" dirty="0" err="1" smtClean="0"/>
              <a:t>Kūryba</a:t>
            </a:r>
            <a:r>
              <a:rPr lang="en-US" sz="2800" dirty="0" smtClean="0"/>
              <a:t> – </a:t>
            </a:r>
            <a:r>
              <a:rPr lang="en-US" sz="2800" dirty="0" err="1" smtClean="0"/>
              <a:t>taip</a:t>
            </a:r>
            <a:r>
              <a:rPr lang="en-US" sz="2800" dirty="0" smtClean="0"/>
              <a:t> pat </a:t>
            </a:r>
            <a:r>
              <a:rPr lang="en-US" sz="2800" dirty="0" err="1" smtClean="0"/>
              <a:t>ataskaita</a:t>
            </a:r>
            <a:r>
              <a:rPr lang="lt-LT" sz="2800" dirty="0" smtClean="0"/>
              <a:t> </a:t>
            </a:r>
            <a:r>
              <a:rPr lang="en-US" sz="2800" dirty="0" smtClean="0"/>
              <a:t>(I. </a:t>
            </a:r>
            <a:r>
              <a:rPr lang="en-US" sz="2800" dirty="0" err="1" smtClean="0"/>
              <a:t>Gof</a:t>
            </a:r>
            <a:r>
              <a:rPr lang="en-US" sz="2800" dirty="0" smtClean="0"/>
              <a:t>)</a:t>
            </a:r>
            <a:endParaRPr lang="lt-LT" sz="2800" dirty="0" smtClean="0"/>
          </a:p>
          <a:p>
            <a:r>
              <a:rPr lang="lt-LT" sz="2800" dirty="0" smtClean="0"/>
              <a:t>Įkvėpimas atsiranda tik dirbant. (P. Čaikovskis)</a:t>
            </a:r>
          </a:p>
          <a:p>
            <a:pPr>
              <a:buNone/>
            </a:pPr>
            <a:endParaRPr lang="lt-LT" sz="2800" dirty="0" smtClean="0"/>
          </a:p>
          <a:p>
            <a:pPr>
              <a:buNone/>
            </a:pPr>
            <a:endParaRPr lang="lt-LT" sz="28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7" name="Paveikslėlis 6" descr="images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276872"/>
            <a:ext cx="2675359" cy="2937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urinio vietos rezervavimo ženklas 6" descr="images86TW7UD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628800"/>
            <a:ext cx="6174525" cy="3019939"/>
          </a:xfrm>
        </p:spPr>
      </p:pic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164-5C2A-4E8E-B3B3-E9B867CDE7FC}" type="datetime4">
              <a:rPr lang="lt-LT" smtClean="0"/>
              <a:pPr/>
              <a:t>2014 m. rugsėjo 18 d.</a:t>
            </a:fld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895E2-E596-4D3C-B3CC-377496E3FAD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Stačiakampis 5"/>
          <p:cNvSpPr/>
          <p:nvPr/>
        </p:nvSpPr>
        <p:spPr>
          <a:xfrm>
            <a:off x="1691680" y="692696"/>
            <a:ext cx="5832647" cy="136815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lt-LT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Ačiū už dėmesį</a:t>
            </a:r>
            <a:endParaRPr lang="lt-LT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GEOGRAFIJA">
  <a:themeElements>
    <a:clrScheme name="">
      <a:dk1>
        <a:srgbClr val="000000"/>
      </a:dk1>
      <a:lt1>
        <a:srgbClr val="B2B2B2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5D5D5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EOGRAFIJ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OGRAFIJ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GRAFIJ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FIJ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FIJ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FIJ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FIJ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FIJ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01159441">
  <a:themeElements>
    <a:clrScheme name="0115944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115944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15944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Kartografijos-pagrindai-VERSIJA-1</Template>
  <TotalTime>1189</TotalTime>
  <Words>1369</Words>
  <Application>Microsoft Office PowerPoint</Application>
  <PresentationFormat>Demonstracija ekrane (4:3)</PresentationFormat>
  <Paragraphs>225</Paragraphs>
  <Slides>36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Skaidrių pavadinimai</vt:lpstr>
      </vt:variant>
      <vt:variant>
        <vt:i4>36</vt:i4>
      </vt:variant>
    </vt:vector>
  </HeadingPairs>
  <TitlesOfParts>
    <vt:vector size="38" baseType="lpstr">
      <vt:lpstr>GEOGRAFIJA</vt:lpstr>
      <vt:lpstr>01159441</vt:lpstr>
      <vt:lpstr>" Geografijos ir kitų mokomųjų dalykų integravimo patirtis Šiaulių Jovaro progimnazijoje"</vt:lpstr>
      <vt:lpstr> Kiekviena mintis kuria mūsų ateitį (Louise Hay) </vt:lpstr>
      <vt:lpstr>Šiek tiek teorijos...</vt:lpstr>
      <vt:lpstr>Skaidrė 4</vt:lpstr>
      <vt:lpstr>Skaidrė 5</vt:lpstr>
      <vt:lpstr>Skaidrė 6</vt:lpstr>
      <vt:lpstr>Skaidrė 7</vt:lpstr>
      <vt:lpstr>Skaidrė 8</vt:lpstr>
      <vt:lpstr>Geografija ir chemija: „ Milžiniški gamtos turtai – nuo atomų iki mineralų ir uolienų“</vt:lpstr>
      <vt:lpstr>Geografinių užduočių pavyzdys</vt:lpstr>
      <vt:lpstr>Rezultatai:</vt:lpstr>
      <vt:lpstr>Pasidžiaugėme savo laimėjimais – ir viską pradėjom... iš pradžių</vt:lpstr>
      <vt:lpstr>Užduočių pavyzdžiai</vt:lpstr>
      <vt:lpstr>Skaidrė 14</vt:lpstr>
      <vt:lpstr>Aštuntokų baigiamieji darbai</vt:lpstr>
      <vt:lpstr>Tradicinės pramonės šakos yra</vt:lpstr>
      <vt:lpstr>Tikslas: apibūdinti tradicines Lietuvos pramonės šakas pasaulio ekonomikos kontekste.</vt:lpstr>
      <vt:lpstr>Skaidrė 18</vt:lpstr>
      <vt:lpstr>Užduotys: (1) IT ir matematika</vt:lpstr>
      <vt:lpstr>Užduotys: (2) IT ir matematika </vt:lpstr>
      <vt:lpstr>Diagramos (1): maisto pramonės produkcijos gamyba</vt:lpstr>
      <vt:lpstr>Diagramos (2): eksportas </vt:lpstr>
      <vt:lpstr>Skaidrė 23</vt:lpstr>
      <vt:lpstr>Geografinės užduotys:</vt:lpstr>
      <vt:lpstr>Mokiniams sekėsi:</vt:lpstr>
      <vt:lpstr>2. Nurodyti svarbiausius gamintojus: maisto pramonė</vt:lpstr>
      <vt:lpstr>3. Pavaizduoti žemėlapyje eksporto kryptis:</vt:lpstr>
      <vt:lpstr>Pavaizduoti žemėlapyje įmonių išsidėstymą Lietuvoje</vt:lpstr>
      <vt:lpstr>4. Suprato ekologines problemas</vt:lpstr>
      <vt:lpstr>Tekstilės pramonės sukelta  didžiausia ekologinė problema</vt:lpstr>
      <vt:lpstr>Pramonės šakų perspektyvas ir išvadas...</vt:lpstr>
      <vt:lpstr>Išvados: (mano apie projektą)</vt:lpstr>
      <vt:lpstr>Išvados: (mano apie projektą) (2)</vt:lpstr>
      <vt:lpstr>Matematikos mokytoja pasidžiaugė</vt:lpstr>
      <vt:lpstr>Pabaigai:</vt:lpstr>
      <vt:lpstr>Skaidrė 36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 Geografijos ir kitų mokomųjų dalykų integravimo patirtis Šiaulių Jovaro progimnazijoje"</dc:title>
  <dc:creator>asus</dc:creator>
  <cp:lastModifiedBy>asus</cp:lastModifiedBy>
  <cp:revision>114</cp:revision>
  <dcterms:created xsi:type="dcterms:W3CDTF">2014-09-09T19:24:00Z</dcterms:created>
  <dcterms:modified xsi:type="dcterms:W3CDTF">2014-09-18T18:11:17Z</dcterms:modified>
</cp:coreProperties>
</file>