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8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79" r:id="rId14"/>
    <p:sldId id="268" r:id="rId15"/>
    <p:sldId id="269" r:id="rId16"/>
    <p:sldId id="270" r:id="rId17"/>
    <p:sldId id="271" r:id="rId18"/>
    <p:sldId id="274" r:id="rId19"/>
    <p:sldId id="273" r:id="rId20"/>
    <p:sldId id="276" r:id="rId21"/>
    <p:sldId id="275" r:id="rId22"/>
    <p:sldId id="272" r:id="rId23"/>
    <p:sldId id="277" r:id="rId24"/>
    <p:sldId id="280" r:id="rId2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2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2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30F57-190B-4902-8412-D2E199037EDA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90E90-EAEB-4AFF-B030-A4B8DDB484A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240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6025A-7402-44DF-8F3B-DB8D77B23659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1C7DE-5D11-4453-8C8A-6CB4F6A0157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664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11D12-DEA7-4CB1-AF23-F7A7C6CDA88F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40F00-A410-4982-A088-DA3B3DE0EBB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774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0F8B-F423-4D67-B398-0797E2A0C1B9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F55A3-2CDE-4E96-BC7A-14660FCBD4F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4295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8BEA7-B57F-4C56-8F6D-EF54B35143A6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3455-1020-40BB-ADB8-0AFA30BC9DD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8100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E5E00-096F-4293-844C-3E9D2BD0372A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2D973-7D17-475B-9FB2-FC23080B179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918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F4505-B01F-48E7-B8F5-3087363A982D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82187-082C-472F-BA6A-CF79A19B829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731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B84DB7A7-7D8B-4A41-847C-4C84C5E61500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14E3E71-CFC4-488C-BC98-B7482C7B354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823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D880D-77F0-4A0E-AC13-E0C0681E38BA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DB698-E935-4D23-8DB3-D55A7EB8F80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046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777C6-5FE4-4E9D-AA52-20A74046699B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30C7B-3FF9-4C5A-B82B-BBD8BB7EA74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1237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150D1-EAE5-41E4-BB4A-D2174F76F1D3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36550-6C63-4800-B270-96408C7BCEF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98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DDE4E286-643A-445F-A390-9698FCDEE39A}" type="datetimeFigureOut">
              <a:rPr lang="lt-LT"/>
              <a:pPr>
                <a:defRPr/>
              </a:pPr>
              <a:t>2020-12-21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C9A7369C-DD88-4E83-8D82-AF3E5CDEDCC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0" r:id="rId2"/>
    <p:sldLayoutId id="2147483696" r:id="rId3"/>
    <p:sldLayoutId id="2147483691" r:id="rId4"/>
    <p:sldLayoutId id="2147483692" r:id="rId5"/>
    <p:sldLayoutId id="2147483693" r:id="rId6"/>
    <p:sldLayoutId id="2147483697" r:id="rId7"/>
    <p:sldLayoutId id="2147483698" r:id="rId8"/>
    <p:sldLayoutId id="2147483699" r:id="rId9"/>
    <p:sldLayoutId id="2147483694" r:id="rId10"/>
    <p:sldLayoutId id="2147483700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354138"/>
            <a:ext cx="9144000" cy="39465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lt-LT" dirty="0" smtClean="0">
                <a:latin typeface="+mn-lt"/>
                <a:cs typeface="Arial" panose="020B0604020202020204" pitchFamily="34" charset="0"/>
              </a:rPr>
              <a:t>Geografinis protmūšis </a:t>
            </a:r>
            <a:br>
              <a:rPr lang="lt-LT" dirty="0" smtClean="0">
                <a:latin typeface="+mn-lt"/>
                <a:cs typeface="Arial" panose="020B0604020202020204" pitchFamily="34" charset="0"/>
              </a:rPr>
            </a:br>
            <a:r>
              <a:rPr lang="lt-LT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lt-LT" dirty="0" smtClean="0">
                <a:latin typeface="+mn-lt"/>
                <a:cs typeface="Arial" panose="020B0604020202020204" pitchFamily="34" charset="0"/>
              </a:rPr>
            </a:br>
            <a:r>
              <a:rPr lang="lt-LT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Šv. Kalėdos ir </a:t>
            </a:r>
            <a:br>
              <a:rPr lang="lt-LT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</a:br>
            <a:r>
              <a:rPr lang="lt-LT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Naujieji Metai</a:t>
            </a:r>
            <a:endParaRPr lang="lt-LT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 rtlCol="0"/>
          <a:lstStyle/>
          <a:p>
            <a:pPr fontAlgn="auto">
              <a:defRPr/>
            </a:pPr>
            <a:r>
              <a:rPr lang="lt-LT" dirty="0" smtClean="0"/>
              <a:t>„</a:t>
            </a:r>
            <a:endParaRPr lang="lt-LT" dirty="0"/>
          </a:p>
        </p:txBody>
      </p:sp>
      <p:pic>
        <p:nvPicPr>
          <p:cNvPr id="819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638" y="2951163"/>
            <a:ext cx="1228725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54050" y="2878138"/>
            <a:ext cx="10515600" cy="13255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turas</a:t>
            </a:r>
            <a:endParaRPr lang="lt-LT" sz="8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56925" cy="13255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Kaip vadinasi regionas Suomijoje, kuriame gyvena Kalėdų Senelis?</a:t>
            </a:r>
            <a:endParaRPr lang="lt-LT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3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1522413" y="2408238"/>
            <a:ext cx="4121150" cy="2544762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Karelija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Laplandija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Satakunta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0244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8488" y="1309688"/>
            <a:ext cx="3287712" cy="4938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73088" y="931863"/>
            <a:ext cx="11306175" cy="13255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Pirmąją 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Kalėdų </a:t>
            </a: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eglutę 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1510 m</a:t>
            </a: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Rotušės aikštėje 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papuošė </a:t>
            </a: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Juodagalvių riterių brolijos nariai. </a:t>
            </a:r>
            <a:b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Įvardykite </a:t>
            </a: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miestą, kuriame buvo papuošta ši eglutė.</a:t>
            </a:r>
          </a:p>
        </p:txBody>
      </p:sp>
      <p:sp>
        <p:nvSpPr>
          <p:cNvPr id="11267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1052513" y="2786063"/>
            <a:ext cx="4375150" cy="2827337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Drezdenas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Krokuva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1268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3863" y="2436813"/>
            <a:ext cx="5341937" cy="35131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01675" y="357188"/>
            <a:ext cx="6359525" cy="18700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Kuriame Lietuvos mieste įsikūrusi Kalėdų senelio rezidencija? </a:t>
            </a:r>
            <a:endParaRPr lang="lt-LT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1127125" y="2974975"/>
            <a:ext cx="4043363" cy="2900363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Anykščiuose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Biržuose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Rokiškyje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2292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6" b="14670"/>
          <a:stretch>
            <a:fillRect/>
          </a:stretch>
        </p:blipFill>
        <p:spPr>
          <a:xfrm>
            <a:off x="7323138" y="609600"/>
            <a:ext cx="4403725" cy="5470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11200" y="365125"/>
            <a:ext cx="9398000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Kurioje valstybėje Kalėdos švenčiamos sausio 7 dieną?</a:t>
            </a:r>
            <a:endParaRPr lang="lt-LT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944563" y="2636838"/>
            <a:ext cx="3703637" cy="3136900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Australijoje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Brazilijoje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3316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7938" y="2154238"/>
            <a:ext cx="5430837" cy="3619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84200" y="450850"/>
            <a:ext cx="11269663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5. Į kurį miestą dalyvauti Romos imperijos gyventojų surašyme keliavo Juozapas su Jėzaus besilaukiančia Marija?</a:t>
            </a:r>
            <a:endParaRPr lang="lt-LT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339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969963" y="2425700"/>
            <a:ext cx="3035300" cy="2773363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Betliejų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Nazaretą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Romą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4340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8425" y="1952625"/>
            <a:ext cx="5548313" cy="4181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6138" y="342900"/>
            <a:ext cx="8763000" cy="9271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Kuri kalėdinė eglutė stovi Šiauliuose?</a:t>
            </a:r>
            <a:endParaRPr lang="lt-LT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1052513" y="2400300"/>
            <a:ext cx="2066925" cy="2941638"/>
          </a:xfrm>
        </p:spPr>
        <p:txBody>
          <a:bodyPr rtlCol="0">
            <a:normAutofit/>
          </a:bodyPr>
          <a:lstStyle/>
          <a:p>
            <a:pPr marL="0" indent="0" fontAlgn="auto">
              <a:buFont typeface="Calibri" panose="020F0502020204030204" pitchFamily="34" charset="0"/>
              <a:buNone/>
              <a:defRPr/>
            </a:pP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lt-LT" sz="3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buFont typeface="Calibri" panose="020F0502020204030204" pitchFamily="34" charset="0"/>
              <a:buNone/>
              <a:defRPr/>
            </a:pPr>
            <a:r>
              <a:rPr lang="lt-LT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0" indent="0" fontAlgn="auto">
              <a:buFont typeface="Calibri" panose="020F0502020204030204" pitchFamily="34" charset="0"/>
              <a:buNone/>
              <a:defRPr/>
            </a:pP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lt-LT" sz="3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endParaRPr lang="lt-L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364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5838" y="1393825"/>
            <a:ext cx="3738562" cy="2794000"/>
          </a:xfrm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3973513" y="2076450"/>
            <a:ext cx="725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lt-LT" altLang="en-US" sz="2800" b="1">
                <a:solidFill>
                  <a:schemeClr val="bg1"/>
                </a:solidFill>
              </a:rPr>
              <a:t>A</a:t>
            </a:r>
            <a:r>
              <a:rPr lang="lt-LT" altLang="en-US" sz="2400" b="1">
                <a:solidFill>
                  <a:schemeClr val="bg1"/>
                </a:solidFill>
              </a:rPr>
              <a:t>.</a:t>
            </a:r>
            <a:endParaRPr lang="en-US" altLang="en-US" sz="2400" b="1">
              <a:solidFill>
                <a:schemeClr val="bg1"/>
              </a:solidFill>
            </a:endParaRPr>
          </a:p>
        </p:txBody>
      </p:sp>
      <p:pic>
        <p:nvPicPr>
          <p:cNvPr id="15366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1373188"/>
            <a:ext cx="3651250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aveikslėlis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076450"/>
            <a:ext cx="701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aveikslėlis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4081463"/>
            <a:ext cx="4071937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aveikslėlis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4292600"/>
            <a:ext cx="688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95338" y="365125"/>
            <a:ext cx="11295062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Kurioje šalyje galima „pamatyti“ tokį kalėdinį vaizdelį?</a:t>
            </a:r>
            <a:endParaRPr lang="lt-LT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7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962025" y="2470150"/>
            <a:ext cx="5181600" cy="2774950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Australijoje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Naujojoje Zelandijoje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Tanzanijoje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6388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1973263"/>
            <a:ext cx="4022725" cy="4022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93763" y="365125"/>
            <a:ext cx="11196637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Kurioje šalyje 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prad</a:t>
            </a:r>
            <a:r>
              <a:rPr lang="lt-LT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ė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</a:t>
            </a:r>
            <a:r>
              <a:rPr lang="en-US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gaminti</a:t>
            </a:r>
            <a:r>
              <a:rPr lang="en-US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parakas</a:t>
            </a:r>
            <a:r>
              <a:rPr lang="en-US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naudojamas</a:t>
            </a:r>
            <a:r>
              <a:rPr lang="en-US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naujame</a:t>
            </a:r>
            <a:r>
              <a:rPr lang="lt-LT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iams</a:t>
            </a:r>
            <a:r>
              <a:rPr lang="en-US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fejerverkams</a:t>
            </a:r>
            <a:r>
              <a:rPr lang="en-US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lt-LT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411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93763" y="2582863"/>
            <a:ext cx="3652837" cy="2667000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Japonijoje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Vokietijoje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7412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3700" y="2249488"/>
            <a:ext cx="4973638" cy="3400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52463" y="365125"/>
            <a:ext cx="11437937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Trys k</a:t>
            </a:r>
            <a:r>
              <a:rPr lang="lt-LT" sz="3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araliai </a:t>
            </a: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atstovauja krikščioniškojo pasaulio </a:t>
            </a:r>
            <a:r>
              <a:rPr lang="lt-LT" sz="3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žemynams: Azijai, Europai </a:t>
            </a: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lt-LT" sz="3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Afrikai. </a:t>
            </a:r>
            <a:br>
              <a:rPr lang="lt-LT" sz="3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Kuris </a:t>
            </a: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 jų atstovauja </a:t>
            </a:r>
            <a:r>
              <a:rPr lang="lt-LT" sz="3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Europai?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93763" y="2582863"/>
            <a:ext cx="3822700" cy="2870200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Baltazaras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Kasparas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Merkelis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8436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1338" y="1949450"/>
            <a:ext cx="4370387" cy="4568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93763" y="365125"/>
            <a:ext cx="11196637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Kurio miesto gyventojai pirmieji sutinka</a:t>
            </a:r>
            <a:b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Naujuosius metus?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93763" y="2582863"/>
            <a:ext cx="3043237" cy="2801937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Londono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Niujorko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Sidnėjaus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1946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63" y="2163763"/>
            <a:ext cx="6934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54050" y="2878138"/>
            <a:ext cx="10515600" cy="13255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turas</a:t>
            </a:r>
            <a:endParaRPr lang="lt-LT" sz="8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25463" y="365125"/>
            <a:ext cx="11564937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Kurios religijos išpažinėjai Naujuosius metus sutinka pagal Julijaus kalendorių?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93763" y="2582863"/>
            <a:ext cx="3652837" cy="2286000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Katalikai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Protestantai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Stačiatikiai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dirty="0" smtClean="0"/>
          </a:p>
        </p:txBody>
      </p:sp>
      <p:pic>
        <p:nvPicPr>
          <p:cNvPr id="2150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7138" y="1898650"/>
            <a:ext cx="3249612" cy="4338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87400" y="525463"/>
            <a:ext cx="104902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lt-LT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kokiu įvykiu Trys Karaliai „atkeliavo” </a:t>
            </a:r>
            <a:br>
              <a:rPr lang="lt-LT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 Lietuvą?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787400" y="2219325"/>
            <a:ext cx="5732463" cy="2886075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Baudžiavos panaikinimu</a:t>
            </a: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Krikščionybe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Nepriklausomybės paskelbimu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22532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8150" y="1868488"/>
            <a:ext cx="4876800" cy="4095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95338" y="365125"/>
            <a:ext cx="11295062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Kurios šalies gyventojai (katalikai) Kalėdas švenčia greito maisto restoranuose KFC?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93763" y="2582863"/>
            <a:ext cx="3787775" cy="2454275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Japonijos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Kinijos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Pietų Korėjos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23556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9888" y="2217738"/>
            <a:ext cx="4668837" cy="3595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06463" y="365125"/>
            <a:ext cx="9398000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Kaip vadinasi gardus kalėdinis pyragas, kepamas Vokietijoje?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1041400" y="2328863"/>
            <a:ext cx="3505200" cy="2997200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z="3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Panettone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Štolenas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Štrudelis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24580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2288" y="2476500"/>
            <a:ext cx="4954587" cy="3295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00088" y="271463"/>
            <a:ext cx="11374437" cy="19637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lt-LT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Pompastiškas Naujųjų metų sutikimas šiame mieste vyksta ne prie eglutės, bet paplūdimyje. Pasigrožėti fejerverkais čia susirenka milijonas ir daugiau žmonių. </a:t>
            </a:r>
            <a:br>
              <a:rPr lang="lt-LT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Kuriame mieste taip sutinkami Naujieji metai? 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760413" y="2867025"/>
            <a:ext cx="3717925" cy="2111375"/>
          </a:xfrm>
        </p:spPr>
        <p:txBody>
          <a:bodyPr rtlCol="0">
            <a:normAutofit fontScale="85000" lnSpcReduction="20000"/>
          </a:bodyPr>
          <a:lstStyle/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endParaRPr lang="lt-LT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buFont typeface="Arial" panose="020B0604020202020204" pitchFamily="34" charset="0"/>
              <a:buAutoNum type="alphaUcPeriod"/>
              <a:defRPr/>
            </a:pPr>
            <a:r>
              <a:rPr lang="lt-LT" sz="3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Keiptaune </a:t>
            </a:r>
          </a:p>
          <a:p>
            <a:pPr marL="514350" indent="-514350" fontAlgn="auto">
              <a:buFont typeface="Arial" panose="020B0604020202020204" pitchFamily="34" charset="0"/>
              <a:buAutoNum type="alphaUcPeriod"/>
              <a:defRPr/>
            </a:pPr>
            <a:r>
              <a:rPr lang="lt-LT" sz="3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Andžele</a:t>
            </a:r>
            <a:endParaRPr lang="lt-LT" sz="3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r>
              <a:rPr lang="lt-LT" sz="3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 de Žaneire</a:t>
            </a:r>
          </a:p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endParaRPr lang="lt-L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5604" name="Picture 2" descr="NEW YEAR'S EVE 2020-2021 RIO The most stunning New Year par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405063"/>
            <a:ext cx="6045200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82613" y="347663"/>
            <a:ext cx="11590337" cy="14636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Koks yra didžiausias galimas skirtumas tarp Naujųjų metų sutikimo laiko skirtingose pasaulio vietose?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582613" y="2241550"/>
            <a:ext cx="3270250" cy="2932113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z="36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valandų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valandos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valandos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26628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2138" y="1881188"/>
            <a:ext cx="6945312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82613" y="365125"/>
            <a:ext cx="11609387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Kurios šalies garsi kompanija „aprengė“ Kalėdų senelį raudonos spalvos rūbais?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38200" y="2241550"/>
            <a:ext cx="3360738" cy="3135313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Prancūzijos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Vokietijos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27652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3463" y="2071688"/>
            <a:ext cx="5765800" cy="3857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44538" y="365125"/>
            <a:ext cx="9491662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lt-L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 nuo senų senovės yra švenčiama gruodžio 25 dieną?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582613" y="2241550"/>
            <a:ext cx="4581525" cy="2830513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Lygiadienis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Pirmojo sniego diena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Saulės grįžimo diena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smtClean="0"/>
          </a:p>
        </p:txBody>
      </p:sp>
      <p:pic>
        <p:nvPicPr>
          <p:cNvPr id="2867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1313" y="2159000"/>
            <a:ext cx="6440487" cy="3449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87400" y="365125"/>
            <a:ext cx="9779000" cy="1325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Kada Senovės Egipte būdavo švenčiami Naujieji metai?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89000" y="2241550"/>
            <a:ext cx="5257800" cy="3490913"/>
          </a:xfrm>
        </p:spPr>
        <p:txBody>
          <a:bodyPr rtlCol="0">
            <a:normAutofit/>
          </a:bodyPr>
          <a:lstStyle/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endParaRPr lang="lt-LT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buFont typeface="Arial" panose="020B0604020202020204" pitchFamily="34" charset="0"/>
              <a:buAutoNum type="alphaUcPeriod"/>
              <a:defRPr/>
            </a:pPr>
            <a:r>
              <a:rPr lang="lt-LT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Pastačius piramidę</a:t>
            </a:r>
          </a:p>
          <a:p>
            <a:pPr marL="514350" indent="-514350" fontAlgn="auto">
              <a:buFont typeface="Arial" panose="020B0604020202020204" pitchFamily="34" charset="0"/>
              <a:buAutoNum type="alphaUcPeriod"/>
              <a:defRPr/>
            </a:pPr>
            <a:r>
              <a:rPr lang="lt-LT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Patvinus Nilui</a:t>
            </a:r>
            <a:endParaRPr lang="lt-LT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r>
              <a:rPr lang="lt-LT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Prieš prasidedant</a:t>
            </a:r>
          </a:p>
          <a:p>
            <a:pPr marL="0" indent="0" fontAlgn="auto">
              <a:buFont typeface="Calibri" panose="020F0502020204030204" pitchFamily="34" charset="0"/>
              <a:buNone/>
              <a:defRPr/>
            </a:pPr>
            <a:r>
              <a:rPr lang="lt-LT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didiesiems žemės darbams</a:t>
            </a:r>
          </a:p>
          <a:p>
            <a:pPr marL="514350" indent="-514350" fontAlgn="auto">
              <a:buFont typeface="Calibri" panose="020F0502020204030204" pitchFamily="34" charset="0"/>
              <a:buAutoNum type="alphaUcPeriod"/>
              <a:defRPr/>
            </a:pPr>
            <a:endParaRPr lang="lt-L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700" name="Turinio vietos rezervavimo ženklas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7500" y="1914525"/>
            <a:ext cx="4937125" cy="3954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96900" y="525463"/>
            <a:ext cx="6667500" cy="11334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Kuriai valstybei priklauso </a:t>
            </a:r>
            <a:b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Kalėdų sala?</a:t>
            </a:r>
            <a:endParaRPr lang="lt-LT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3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760413" y="2401888"/>
            <a:ext cx="5302250" cy="2822575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Australijai</a:t>
            </a: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lt-LT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Indonezijai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lt-LT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Jungtinei Karalystei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endParaRPr lang="lt-LT" altLang="en-US" dirty="0" smtClean="0"/>
          </a:p>
        </p:txBody>
      </p:sp>
      <p:pic>
        <p:nvPicPr>
          <p:cNvPr id="30724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6600" y="862013"/>
            <a:ext cx="4014788" cy="5259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4938712" cy="14493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ATSAKYMAI, I turas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3" y="1846263"/>
            <a:ext cx="4938712" cy="4486275"/>
          </a:xfrm>
        </p:spPr>
        <p:txBody>
          <a:bodyPr rtlCol="0">
            <a:normAutofit fontScale="77500" lnSpcReduction="20000"/>
          </a:bodyPr>
          <a:lstStyle/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B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C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 A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 C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 A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 C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 A 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 B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 C </a:t>
            </a:r>
          </a:p>
          <a:p>
            <a:pPr marL="91440" indent="-91440" fontAlgn="auto">
              <a:defRPr/>
            </a:pP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C </a:t>
            </a:r>
          </a:p>
          <a:p>
            <a:pPr marL="91440" indent="-91440" fontAlgn="auto">
              <a:defRPr/>
            </a:pPr>
            <a:endParaRPr lang="lt-L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8238" y="1846263"/>
            <a:ext cx="4937125" cy="4333875"/>
          </a:xfrm>
        </p:spPr>
        <p:txBody>
          <a:bodyPr rtlCol="0">
            <a:normAutofit fontScale="77500" lnSpcReduction="20000"/>
          </a:bodyPr>
          <a:lstStyle/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 A</a:t>
            </a: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 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r>
              <a:rPr lang="lt-LT" sz="3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 </a:t>
            </a:r>
            <a:r>
              <a:rPr lang="lt-LT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endParaRPr lang="lt-LT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35675" y="287338"/>
            <a:ext cx="4937125" cy="14493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lt-LT" b="1" dirty="0" smtClean="0"/>
              <a:t>ATSAKYMAI, II turas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822</TotalTime>
  <Words>342</Words>
  <Application>Microsoft Office PowerPoint</Application>
  <PresentationFormat>Widescreen</PresentationFormat>
  <Paragraphs>114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Retrospect</vt:lpstr>
      <vt:lpstr>Geografinis protmūšis   Šv. Kalėdos ir  Naujieji Metai</vt:lpstr>
      <vt:lpstr>I turas</vt:lpstr>
      <vt:lpstr>1. Kaip vadinasi regionas Suomijoje, kuriame gyvena Kalėdų Senelis?</vt:lpstr>
      <vt:lpstr>2. Pirmąją Kalėdų eglutę 1510 m. Rotušės aikštėje papuošė Juodagalvių riterių brolijos nariai.  Įvardykite miestą, kuriame buvo papuošta ši eglutė.</vt:lpstr>
      <vt:lpstr>3. Kuriame Lietuvos mieste įsikūrusi Kalėdų senelio rezidencija? </vt:lpstr>
      <vt:lpstr>4. Kurioje valstybėje Kalėdos švenčiamos sausio 7 dieną?</vt:lpstr>
      <vt:lpstr>5. Į kurį miestą dalyvauti Romos imperijos gyventojų surašyme keliavo Juozapas su Jėzaus besilaukiančia Marija?</vt:lpstr>
      <vt:lpstr>6. Kuri kalėdinė eglutė stovi Šiauliuose?</vt:lpstr>
      <vt:lpstr>7. Kurioje šalyje galima „pamatyti“ tokį kalėdinį vaizdelį?</vt:lpstr>
      <vt:lpstr>8. Kurioje šalyje pradėtas gaminti parakas, naudojamas naujamečiams fejerverkams? </vt:lpstr>
      <vt:lpstr>9. Trys karaliai atstovauja krikščioniškojo pasaulio žemynams: Azijai, Europai ir Afrikai.  Kuris iš jų atstovauja Europai?</vt:lpstr>
      <vt:lpstr>10. Kurio miesto gyventojai pirmieji sutinka Naujuosius metus?</vt:lpstr>
      <vt:lpstr>II turas</vt:lpstr>
      <vt:lpstr>1. Kurios religijos išpažinėjai Naujuosius metus sutinka pagal Julijaus kalendorių?</vt:lpstr>
      <vt:lpstr>2. Su kokiu įvykiu Trys Karaliai „atkeliavo”  į Lietuvą?</vt:lpstr>
      <vt:lpstr>3. Kurios šalies gyventojai (katalikai) Kalėdas švenčia greito maisto restoranuose KFC?</vt:lpstr>
      <vt:lpstr>4. Kaip vadinasi gardus kalėdinis pyragas, kepamas Vokietijoje?</vt:lpstr>
      <vt:lpstr> 5. Pompastiškas Naujųjų metų sutikimas šiame mieste vyksta ne prie eglutės, bet paplūdimyje. Pasigrožėti fejerverkais čia susirenka milijonas ir daugiau žmonių.  Kuriame mieste taip sutinkami Naujieji metai? </vt:lpstr>
      <vt:lpstr> 6. Koks yra didžiausias galimas skirtumas tarp Naujųjų metų sutikimo laiko skirtingose pasaulio vietose?</vt:lpstr>
      <vt:lpstr>7. Kurios šalies garsi kompanija „aprengė“ Kalėdų senelį raudonos spalvos rūbais?</vt:lpstr>
      <vt:lpstr>8. Kas nuo senų senovės yra švenčiama gruodžio 25 dieną?</vt:lpstr>
      <vt:lpstr>9. Kada Senovės Egipte būdavo švenčiami Naujieji metai?</vt:lpstr>
      <vt:lpstr>10. Kuriai valstybei priklauso  Kalėdų sala?</vt:lpstr>
      <vt:lpstr>ATSAKYMAI, I turas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Žaidimas  „Šv. Kalėdos ir Naujieji Metai“</dc:title>
  <dc:creator>Estera Matulevičienė</dc:creator>
  <cp:lastModifiedBy>Rytas</cp:lastModifiedBy>
  <cp:revision>27</cp:revision>
  <dcterms:created xsi:type="dcterms:W3CDTF">2020-12-15T09:23:46Z</dcterms:created>
  <dcterms:modified xsi:type="dcterms:W3CDTF">2020-12-21T08:54:26Z</dcterms:modified>
</cp:coreProperties>
</file>