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69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6316" autoAdjust="0"/>
  </p:normalViewPr>
  <p:slideViewPr>
    <p:cSldViewPr snapToGrid="0">
      <p:cViewPr>
        <p:scale>
          <a:sx n="90" d="100"/>
          <a:sy n="90" d="100"/>
        </p:scale>
        <p:origin x="198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Spustelėję redag. ruoš. paantrš.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8A9B-94D2-4D09-8649-8C1F83698497}" type="datetimeFigureOut">
              <a:rPr lang="lt-LT" smtClean="0"/>
              <a:t>2023-12-15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3CF1-3043-4424-BBC4-046EE27D4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481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8A9B-94D2-4D09-8649-8C1F83698497}" type="datetimeFigureOut">
              <a:rPr lang="lt-LT" smtClean="0"/>
              <a:t>2023-12-15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3CF1-3043-4424-BBC4-046EE27D4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78132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8A9B-94D2-4D09-8649-8C1F83698497}" type="datetimeFigureOut">
              <a:rPr lang="lt-LT" smtClean="0"/>
              <a:t>2023-12-15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3CF1-3043-4424-BBC4-046EE27D4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83313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8A9B-94D2-4D09-8649-8C1F83698497}" type="datetimeFigureOut">
              <a:rPr lang="lt-LT" smtClean="0"/>
              <a:t>2023-12-15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3CF1-3043-4424-BBC4-046EE27D4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25390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8A9B-94D2-4D09-8649-8C1F83698497}" type="datetimeFigureOut">
              <a:rPr lang="lt-LT" smtClean="0"/>
              <a:t>2023-12-15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3CF1-3043-4424-BBC4-046EE27D4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92641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8A9B-94D2-4D09-8649-8C1F83698497}" type="datetimeFigureOut">
              <a:rPr lang="lt-LT" smtClean="0"/>
              <a:t>2023-12-15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3CF1-3043-4424-BBC4-046EE27D4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49582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8A9B-94D2-4D09-8649-8C1F83698497}" type="datetimeFigureOut">
              <a:rPr lang="lt-LT" smtClean="0"/>
              <a:t>2023-12-15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3CF1-3043-4424-BBC4-046EE27D4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18960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8A9B-94D2-4D09-8649-8C1F83698497}" type="datetimeFigureOut">
              <a:rPr lang="lt-LT" smtClean="0"/>
              <a:t>2023-12-15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3CF1-3043-4424-BBC4-046EE27D4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25216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8A9B-94D2-4D09-8649-8C1F83698497}" type="datetimeFigureOut">
              <a:rPr lang="lt-LT" smtClean="0"/>
              <a:t>2023-12-15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3CF1-3043-4424-BBC4-046EE27D4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70948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8A9B-94D2-4D09-8649-8C1F83698497}" type="datetimeFigureOut">
              <a:rPr lang="lt-LT" smtClean="0"/>
              <a:t>2023-12-15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3CF1-3043-4424-BBC4-046EE27D4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6743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8A9B-94D2-4D09-8649-8C1F83698497}" type="datetimeFigureOut">
              <a:rPr lang="lt-LT" smtClean="0"/>
              <a:t>2023-12-15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3CF1-3043-4424-BBC4-046EE27D4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2701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98A9B-94D2-4D09-8649-8C1F83698497}" type="datetimeFigureOut">
              <a:rPr lang="lt-LT" smtClean="0"/>
              <a:t>2023-12-15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53CF1-3043-4424-BBC4-046EE27D42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2575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801872" y="683143"/>
            <a:ext cx="10248900" cy="1549399"/>
          </a:xfrm>
        </p:spPr>
        <p:txBody>
          <a:bodyPr>
            <a:normAutofit fontScale="90000"/>
          </a:bodyPr>
          <a:lstStyle/>
          <a:p>
            <a:r>
              <a:rPr lang="lt-LT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Ką žinote apie Kalėdas ir kitas žiemos šventes?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823" y="2510465"/>
            <a:ext cx="3644900" cy="39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93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066800" y="1"/>
            <a:ext cx="10287000" cy="1690688"/>
          </a:xfrm>
        </p:spPr>
        <p:txBody>
          <a:bodyPr>
            <a:normAutofit/>
          </a:bodyPr>
          <a:lstStyle/>
          <a:p>
            <a:r>
              <a:rPr lang="lt-LT" sz="6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Pasirinkite teisingą atsakymą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300" y="2387600"/>
            <a:ext cx="6070600" cy="291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62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06818" y="469900"/>
            <a:ext cx="11353800" cy="1312864"/>
          </a:xfrm>
        </p:spPr>
        <p:txBody>
          <a:bodyPr>
            <a:noAutofit/>
          </a:bodyPr>
          <a:lstStyle/>
          <a:p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Sakoma, kad Kalėdų Senelio prototipas buvo </a:t>
            </a:r>
            <a:r>
              <a:rPr lang="lt-LT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Saint</a:t>
            </a: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Nicholas</a:t>
            </a: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gyvenęs IV a. </a:t>
            </a:r>
            <a:r>
              <a:rPr lang="lt-LT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Anatolijoje</a:t>
            </a: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ir garsėjęs dosnumu. Kokia buvo jo profesija</a:t>
            </a:r>
            <a:r>
              <a:rPr lang="lt-LT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23014" y="2594344"/>
            <a:ext cx="10630786" cy="3793756"/>
          </a:xfrm>
        </p:spPr>
        <p:txBody>
          <a:bodyPr/>
          <a:lstStyle/>
          <a:p>
            <a:pPr marL="514350" indent="-514350">
              <a:buAutoNum type="alphaUcPeriod"/>
            </a:pPr>
            <a:r>
              <a:rPr lang="lt-LT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Vyskupas</a:t>
            </a:r>
          </a:p>
          <a:p>
            <a:pPr marL="514350" indent="-514350">
              <a:buAutoNum type="alphaUcPeriod"/>
            </a:pPr>
            <a:r>
              <a:rPr lang="lt-LT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Filosofas</a:t>
            </a:r>
          </a:p>
          <a:p>
            <a:pPr marL="514350" indent="-514350">
              <a:buAutoNum type="alphaUcPeriod"/>
            </a:pPr>
            <a:r>
              <a:rPr lang="lt-LT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Kepėjas</a:t>
            </a: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114" y="2826747"/>
            <a:ext cx="3479799" cy="338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14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22300" y="800100"/>
            <a:ext cx="10947400" cy="1325563"/>
          </a:xfrm>
        </p:spPr>
        <p:txBody>
          <a:bodyPr>
            <a:normAutofit fontScale="90000"/>
          </a:bodyPr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Kada </a:t>
            </a:r>
            <a:r>
              <a:rPr lang="lt-LT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Thomo</a:t>
            </a:r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t-LT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Edisono</a:t>
            </a:r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kompanijos viceprezidentas </a:t>
            </a:r>
            <a:r>
              <a:rPr lang="lt-LT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Edwardas</a:t>
            </a:r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H.Johnsonas</a:t>
            </a:r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Kalėdų eglutę papuošė pirmąja elektros lempučių girlianda?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3165475"/>
            <a:ext cx="10515600" cy="3471862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1768 m.</a:t>
            </a:r>
          </a:p>
          <a:p>
            <a:pPr marL="514350" indent="-514350">
              <a:buAutoNum type="alphaUcPeriod"/>
            </a:pPr>
            <a:r>
              <a:rPr lang="lt-LT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1987 m.</a:t>
            </a:r>
          </a:p>
          <a:p>
            <a:pPr marL="514350" indent="-514350">
              <a:buAutoNum type="alphaUcPeriod"/>
            </a:pPr>
            <a:r>
              <a:rPr lang="lt-LT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1882 m.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100" y="2705100"/>
            <a:ext cx="37846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548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12726" y="329610"/>
            <a:ext cx="10947400" cy="1690688"/>
          </a:xfrm>
        </p:spPr>
        <p:txBody>
          <a:bodyPr>
            <a:normAutofit/>
          </a:bodyPr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Kai kuriose šalyse, taip pat ir Lietuvoje, nuo seno tikima, kad Kūčių naktį kalbasi?..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375490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Žaislai</a:t>
            </a:r>
          </a:p>
          <a:p>
            <a:pPr marL="514350" indent="-514350">
              <a:buAutoNum type="alphaUcPeriod"/>
            </a:pPr>
            <a:r>
              <a:rPr lang="lt-LT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Drabužiai</a:t>
            </a:r>
          </a:p>
          <a:p>
            <a:pPr marL="514350" indent="-514350">
              <a:buAutoNum type="alphaUcPeriod"/>
            </a:pPr>
            <a:r>
              <a:rPr lang="lt-LT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Gyvuliai</a:t>
            </a:r>
          </a:p>
          <a:p>
            <a:pPr marL="0" indent="0">
              <a:buNone/>
            </a:pPr>
            <a:endParaRPr lang="lt-LT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100" y="2375490"/>
            <a:ext cx="41783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277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28650" y="412012"/>
            <a:ext cx="10934700" cy="2108200"/>
          </a:xfrm>
        </p:spPr>
        <p:txBody>
          <a:bodyPr>
            <a:normAutofit fontScale="90000"/>
          </a:bodyPr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Už kokią savybę labiausiai kritikuojamas pagrindinis </a:t>
            </a:r>
            <a:r>
              <a:rPr lang="lt-LT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Charleso</a:t>
            </a:r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Dickenso</a:t>
            </a:r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pasakos ,,Kalėdų giesmė“ veikėjas </a:t>
            </a:r>
            <a:r>
              <a:rPr lang="lt-LT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Ebenyzeris</a:t>
            </a:r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Skrudžas</a:t>
            </a:r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903538"/>
            <a:ext cx="10515600" cy="3954462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Tingumą</a:t>
            </a:r>
          </a:p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Šykštumą</a:t>
            </a:r>
          </a:p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Išlaidumą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086" y="2520212"/>
            <a:ext cx="4127500" cy="36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72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27050" y="354011"/>
            <a:ext cx="10998200" cy="1690688"/>
          </a:xfrm>
        </p:spPr>
        <p:txBody>
          <a:bodyPr>
            <a:normAutofit fontScale="90000"/>
          </a:bodyPr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Kitą dieną po Padėkos šventės JAV oficialiai prasideda kalėdinio pirkimo sezonas. Koks tos dienos pavadinimas?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66750" y="2725736"/>
            <a:ext cx="10858500" cy="41322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Juodasis penktadienis</a:t>
            </a:r>
          </a:p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Mados naktis</a:t>
            </a:r>
          </a:p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Atvirų durų diena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6814" y="2214820"/>
            <a:ext cx="3606799" cy="369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696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36526" y="331585"/>
            <a:ext cx="11023600" cy="2336005"/>
          </a:xfrm>
        </p:spPr>
        <p:txBody>
          <a:bodyPr>
            <a:normAutofit fontScale="90000"/>
          </a:bodyPr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Kai kuriose šalyse ant sienos kabinamos kojinės ir tikimasi, kad Kalėdų Senelis jose paliks dovanų. Prancūzijoje tam naudojamas kitas daiktas. Koks?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48709" y="2970619"/>
            <a:ext cx="10934700" cy="3632200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Pirštinė</a:t>
            </a:r>
          </a:p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Batas</a:t>
            </a:r>
          </a:p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Kepurė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8460" y="2768600"/>
            <a:ext cx="2457450" cy="185737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9776" y="2159000"/>
            <a:ext cx="1847850" cy="246697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1441" y="401967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06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95546" y="425007"/>
            <a:ext cx="10800907" cy="2074861"/>
          </a:xfrm>
        </p:spPr>
        <p:txBody>
          <a:bodyPr>
            <a:normAutofit fontScale="90000"/>
          </a:bodyPr>
          <a:lstStyle/>
          <a:p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1957 m. amerikietis </a:t>
            </a:r>
            <a:r>
              <a:rPr lang="lt-LT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Theodoras</a:t>
            </a: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Seusas</a:t>
            </a: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Geiselis</a:t>
            </a: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parašė vaikams knygą apie būtybę, kuri Kalėdų naktį iš </a:t>
            </a:r>
            <a:r>
              <a:rPr lang="lt-LT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Whoville</a:t>
            </a: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miestelio gyventojų pavogė dovanas. Kas jis?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95546" y="2977116"/>
            <a:ext cx="11125200" cy="3742107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Grinčas</a:t>
            </a:r>
            <a:endParaRPr lang="lt-LT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lphaUcPeriod"/>
            </a:pPr>
            <a:r>
              <a:rPr lang="lt-LT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Šrekas</a:t>
            </a:r>
            <a:endParaRPr lang="lt-LT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lphaUcPeriod"/>
            </a:pPr>
            <a:r>
              <a:rPr lang="lt-LT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Smurfas</a:t>
            </a:r>
            <a:endParaRPr lang="lt-LT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970" y="2338832"/>
            <a:ext cx="3619500" cy="403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13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04850" y="277811"/>
            <a:ext cx="10782300" cy="1690688"/>
          </a:xfrm>
        </p:spPr>
        <p:txBody>
          <a:bodyPr/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Kurioje šalyje, manoma, gimė tradicija Kalėdoms puošti eglutę?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04850" y="2371726"/>
            <a:ext cx="10922000" cy="42084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Vokietijoje</a:t>
            </a:r>
          </a:p>
          <a:p>
            <a:pPr marL="514350" indent="-514350">
              <a:buAutoNum type="alphaUcPeriod"/>
            </a:pPr>
            <a:r>
              <a:rPr lang="lt-LT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Prancūzijoje</a:t>
            </a:r>
          </a:p>
          <a:p>
            <a:pPr marL="514350" indent="-514350">
              <a:buAutoNum type="alphaUcPeriod"/>
            </a:pPr>
            <a:r>
              <a:rPr lang="lt-LT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Kanadoje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400" y="1968499"/>
            <a:ext cx="3695700" cy="376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657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3100" y="450185"/>
            <a:ext cx="10845800" cy="1325563"/>
          </a:xfrm>
        </p:spPr>
        <p:txBody>
          <a:bodyPr>
            <a:normAutofit/>
          </a:bodyPr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Ką iš tiesų švenčiame Šv. Kalėdų rytą?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73100" y="1993899"/>
            <a:ext cx="10680700" cy="41830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Kūdikėlio Jėzaus gimimo šventę</a:t>
            </a:r>
          </a:p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Kristaus prisikėlimą</a:t>
            </a:r>
          </a:p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Žiemos pabaigą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368" y="2830677"/>
            <a:ext cx="4108006" cy="384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14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82600" y="339725"/>
            <a:ext cx="10871200" cy="1325563"/>
          </a:xfrm>
        </p:spPr>
        <p:txBody>
          <a:bodyPr/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Koks Kalėdų Senelio elniuko vardas?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77900" y="2235199"/>
            <a:ext cx="10375900" cy="39544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Raudonosis</a:t>
            </a:r>
            <a:endParaRPr lang="lt-LT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Bembis</a:t>
            </a:r>
            <a:endParaRPr lang="lt-LT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Rudolfas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00" y="2095499"/>
            <a:ext cx="2349500" cy="386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620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7200" y="392906"/>
            <a:ext cx="10998200" cy="1325563"/>
          </a:xfrm>
        </p:spPr>
        <p:txBody>
          <a:bodyPr/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Koks desertas per Kalėdas tradiciškai valgomas Danijoje, Norvegijoje ir Švedijoje?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08000" y="2561432"/>
            <a:ext cx="10896600" cy="3903662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Ryžių pudingas</a:t>
            </a:r>
          </a:p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Slyvų pyragas</a:t>
            </a:r>
          </a:p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Avižų kisielius 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893238"/>
            <a:ext cx="4178300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421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27320" y="365125"/>
            <a:ext cx="10726479" cy="1325563"/>
          </a:xfrm>
        </p:spPr>
        <p:txBody>
          <a:bodyPr/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Kaip Kalėdų Senelis vadinamas Havajuose?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488019"/>
            <a:ext cx="10515600" cy="368894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Kanakaloka</a:t>
            </a:r>
            <a:endParaRPr lang="lt-LT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Baba</a:t>
            </a: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Noel</a:t>
            </a:r>
            <a:endParaRPr lang="lt-LT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</a:t>
            </a: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Natal</a:t>
            </a:r>
            <a:endParaRPr lang="lt-LT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100" y="1854200"/>
            <a:ext cx="36195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65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89959" y="597527"/>
            <a:ext cx="10694581" cy="1487488"/>
          </a:xfrm>
        </p:spPr>
        <p:txBody>
          <a:bodyPr/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O kaip Kalėdų Senelis vadinamas Suomijoje?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37658" y="2691440"/>
            <a:ext cx="10833100" cy="3848432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Julemanden</a:t>
            </a:r>
            <a:endParaRPr lang="lt-LT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lphaUcPeriod"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Joulupukki</a:t>
            </a:r>
            <a:endParaRPr lang="lt-LT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lt-LT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Julenissen</a:t>
            </a: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321" y="2085015"/>
            <a:ext cx="2997199" cy="345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66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71500" y="479203"/>
            <a:ext cx="11049000" cy="1487488"/>
          </a:xfrm>
        </p:spPr>
        <p:txBody>
          <a:bodyPr/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Kada Kalėdų eglutės puošimo tradicija atkeliavo į Lietuvą?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25032" y="2647507"/>
            <a:ext cx="10428767" cy="3529455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 amžiaus pradžioje</a:t>
            </a:r>
          </a:p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XIX amžiaus pradžioje</a:t>
            </a:r>
          </a:p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XXI amžiaus pradžioje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5698" y="2773362"/>
            <a:ext cx="3606800" cy="34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67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4800" y="101601"/>
            <a:ext cx="11049000" cy="1435099"/>
          </a:xfrm>
        </p:spPr>
        <p:txBody>
          <a:bodyPr/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Kas nupiešė pirmąjį Kalėdų atviruką?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28552" y="2506662"/>
            <a:ext cx="11137900" cy="4351338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Henris </a:t>
            </a:r>
            <a:r>
              <a:rPr lang="lt-LT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Koulas</a:t>
            </a: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(Henry </a:t>
            </a:r>
            <a:r>
              <a:rPr lang="lt-LT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Cole</a:t>
            </a: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Džonas </a:t>
            </a:r>
            <a:r>
              <a:rPr lang="lt-LT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Kolkotas</a:t>
            </a: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Horslėjus</a:t>
            </a:r>
            <a:endParaRPr lang="lt-LT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Džonas P. </a:t>
            </a:r>
            <a:r>
              <a:rPr lang="lt-LT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Čarltonas</a:t>
            </a:r>
            <a:endParaRPr lang="lt-LT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825625"/>
            <a:ext cx="3365500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48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82600" y="365125"/>
            <a:ext cx="10871200" cy="1325563"/>
          </a:xfrm>
        </p:spPr>
        <p:txBody>
          <a:bodyPr/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Kur yra Kalėdų sala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angl.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Territory of Christmas Island)</a:t>
            </a:r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5950" y="2615904"/>
            <a:ext cx="10960100" cy="3954463"/>
          </a:xfrm>
        </p:spPr>
        <p:txBody>
          <a:bodyPr/>
          <a:lstStyle/>
          <a:p>
            <a:pPr marL="0" indent="0">
              <a:buNone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Atlanto vandenyne</a:t>
            </a:r>
          </a:p>
          <a:p>
            <a:pPr marL="0" indent="0">
              <a:buNone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Arkties vandenyne</a:t>
            </a:r>
          </a:p>
          <a:p>
            <a:pPr marL="0" indent="0">
              <a:buNone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Indijos vandenyne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812" y="2796657"/>
            <a:ext cx="5080000" cy="299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252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20700" y="694735"/>
            <a:ext cx="11112500" cy="1325563"/>
          </a:xfrm>
        </p:spPr>
        <p:txBody>
          <a:bodyPr/>
          <a:lstStyle/>
          <a:p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 Tik dvi tautos pasaulyje turi Kūčių nakties tradicijas. Kokios?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20700" y="2751137"/>
            <a:ext cx="10833100" cy="41068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Lietuviai ir lenkai</a:t>
            </a:r>
          </a:p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Lietuviai ir latviai</a:t>
            </a:r>
          </a:p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Lietuviai ir estai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5650" y="2400300"/>
            <a:ext cx="4743450" cy="2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596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95298" y="365125"/>
            <a:ext cx="10858501" cy="1325563"/>
          </a:xfrm>
        </p:spPr>
        <p:txBody>
          <a:bodyPr>
            <a:normAutofit fontScale="90000"/>
          </a:bodyPr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Iš ko gamintas Kūčių patiekalas jau senovėje buvo ant karaliaus ir ant elgetos stalo?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95300" y="2209799"/>
            <a:ext cx="10858500" cy="39671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Grybų</a:t>
            </a:r>
          </a:p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Žuvies</a:t>
            </a:r>
          </a:p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Silkės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356" y="2260599"/>
            <a:ext cx="5626100" cy="391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343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27050" y="435898"/>
            <a:ext cx="11137900" cy="2247900"/>
          </a:xfrm>
        </p:spPr>
        <p:txBody>
          <a:bodyPr>
            <a:noAutofit/>
          </a:bodyPr>
          <a:lstStyle/>
          <a:p>
            <a:r>
              <a:rPr lang="lt-LT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19.Pagal pirmuosius seniausių laikų tikėjimus, žiemą Saulė silpnėja, naktys ilgėja. O kai pastebėdavo, jog diena pradeda ilgėti, pradėdavo švęsti didžiąją Saulės sugrįžimo šventę. Kaip ją dabar vadiname?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41203" y="3429000"/>
            <a:ext cx="11137900" cy="3184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Viduržiemiu</a:t>
            </a:r>
          </a:p>
          <a:p>
            <a:pPr marL="0" indent="0">
              <a:buNone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Saulėgrįža</a:t>
            </a:r>
          </a:p>
          <a:p>
            <a:pPr marL="0" indent="0">
              <a:buNone/>
            </a:pPr>
            <a:r>
              <a:rPr lang="lt-LT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lt-LT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Pinija</a:t>
            </a:r>
            <a:endParaRPr lang="lt-LT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9613" y="3078422"/>
            <a:ext cx="3187699" cy="353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426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81000" y="515680"/>
            <a:ext cx="11099800" cy="2019300"/>
          </a:xfrm>
        </p:spPr>
        <p:txBody>
          <a:bodyPr>
            <a:normAutofit fontScale="90000"/>
          </a:bodyPr>
          <a:lstStyle/>
          <a:p>
            <a:br>
              <a:rPr lang="lt-LT" dirty="0"/>
            </a:br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Kuri valstybė pasaulyje Naujuosius metus sutinka pirma?</a:t>
            </a:r>
            <a:b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731284" y="2147352"/>
            <a:ext cx="10642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Kiribatis</a:t>
            </a:r>
          </a:p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Indonezija</a:t>
            </a:r>
          </a:p>
          <a:p>
            <a:pPr marL="514350" indent="-514350">
              <a:buAutoNum type="alphaUcPeriod"/>
            </a:pPr>
            <a:r>
              <a:rPr lang="lt-LT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Filipinai</a:t>
            </a:r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900" y="1927225"/>
            <a:ext cx="3933825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130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9728200" cy="1325563"/>
          </a:xfrm>
        </p:spPr>
        <p:txBody>
          <a:bodyPr/>
          <a:lstStyle/>
          <a:p>
            <a:r>
              <a:rPr lang="lt-LT" dirty="0"/>
              <a:t>  </a:t>
            </a:r>
            <a:r>
              <a:rPr lang="lt-LT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Testo </a:t>
            </a:r>
            <a:r>
              <a:rPr lang="lt-LT" sz="4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atsakymai 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03300" y="1825625"/>
            <a:ext cx="10350500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       7. A        13. B         19. B </a:t>
            </a:r>
          </a:p>
          <a:p>
            <a:pPr marL="514350" indent="-514350">
              <a:buAutoNum type="arabicPeriod"/>
            </a:pP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       8. A        14. A          20. A</a:t>
            </a:r>
          </a:p>
          <a:p>
            <a:pPr marL="514350" indent="-514350">
              <a:buAutoNum type="arabicPeriod"/>
            </a:pP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       9. A        15. B </a:t>
            </a:r>
          </a:p>
          <a:p>
            <a:pPr marL="514350" indent="-514350">
              <a:buAutoNum type="arabicPeriod"/>
            </a:pP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       10. C      16. C</a:t>
            </a:r>
          </a:p>
          <a:p>
            <a:pPr marL="514350" indent="-514350">
              <a:buAutoNum type="arabicPeriod"/>
            </a:pP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       11. A       17. A</a:t>
            </a:r>
          </a:p>
          <a:p>
            <a:pPr marL="514350" indent="-514350">
              <a:buAutoNum type="arabicPeriod"/>
            </a:pP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      12. A        18. C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520" y="4458431"/>
            <a:ext cx="2165350" cy="171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031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Pastabumo testas. Raskite skirtumus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101" y="2578100"/>
            <a:ext cx="33274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366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520700"/>
            <a:ext cx="9545771" cy="5702300"/>
          </a:xfrm>
        </p:spPr>
      </p:pic>
    </p:spTree>
    <p:extLst>
      <p:ext uri="{BB962C8B-B14F-4D97-AF65-F5344CB8AC3E}">
        <p14:creationId xmlns:p14="http://schemas.microsoft.com/office/powerpoint/2010/main" val="36371930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206500"/>
            <a:ext cx="8496300" cy="4991100"/>
          </a:xfrm>
        </p:spPr>
      </p:pic>
    </p:spTree>
    <p:extLst>
      <p:ext uri="{BB962C8B-B14F-4D97-AF65-F5344CB8AC3E}">
        <p14:creationId xmlns:p14="http://schemas.microsoft.com/office/powerpoint/2010/main" val="1260196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965200"/>
            <a:ext cx="9194800" cy="5334000"/>
          </a:xfrm>
        </p:spPr>
      </p:pic>
    </p:spTree>
    <p:extLst>
      <p:ext uri="{BB962C8B-B14F-4D97-AF65-F5344CB8AC3E}">
        <p14:creationId xmlns:p14="http://schemas.microsoft.com/office/powerpoint/2010/main" val="3412813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901701"/>
            <a:ext cx="8686800" cy="5105400"/>
          </a:xfrm>
        </p:spPr>
      </p:pic>
    </p:spTree>
    <p:extLst>
      <p:ext uri="{BB962C8B-B14F-4D97-AF65-F5344CB8AC3E}">
        <p14:creationId xmlns:p14="http://schemas.microsoft.com/office/powerpoint/2010/main" val="3845300910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553</Words>
  <Application>Microsoft Office PowerPoint</Application>
  <PresentationFormat>Widescreen</PresentationFormat>
  <Paragraphs>91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„Office“ tema</vt:lpstr>
      <vt:lpstr>Ką žinote apie Kalėdas ir kitas žiemos šventes?</vt:lpstr>
      <vt:lpstr>Pasirinkite teisingą atsakymą</vt:lpstr>
      <vt:lpstr>1. Sakoma, kad Kalėdų Senelio prototipas buvo Saint Nicholas, gyvenęs IV a. Anatolijoje ir garsėjęs dosnumu. Kokia buvo jo profesija?</vt:lpstr>
      <vt:lpstr>2. Kada Thomo  Edisono kompanijos viceprezidentas Edwardas H.Johnsonas Kalėdų eglutę papuošė pirmąja elektros lempučių girlianda?</vt:lpstr>
      <vt:lpstr>3. Kai kuriose šalyse, taip pat ir Lietuvoje, nuo seno tikima, kad Kūčių naktį kalbasi?..</vt:lpstr>
      <vt:lpstr>4. Už kokią savybę labiausiai kritikuojamas pagrindinis Charleso Dickenso pasakos ,,Kalėdų giesmė“ veikėjas Ebenyzeris Skrudžas?</vt:lpstr>
      <vt:lpstr>5. Kitą dieną po Padėkos šventės JAV oficialiai prasideda kalėdinio pirkimo sezonas. Koks tos dienos pavadinimas?</vt:lpstr>
      <vt:lpstr>6. Kai kuriose šalyse ant sienos kabinamos kojinės ir tikimasi, kad Kalėdų Senelis jose paliks dovanų. Prancūzijoje tam naudojamas kitas daiktas. Koks?</vt:lpstr>
      <vt:lpstr>7. 1957 m. amerikietis Theodoras Seusas Geiselis parašė vaikams knygą apie būtybę, kuri Kalėdų naktį iš Whoville miestelio gyventojų pavogė dovanas. Kas jis?</vt:lpstr>
      <vt:lpstr>8. Kurioje šalyje, manoma, gimė tradicija Kalėdoms puošti eglutę?</vt:lpstr>
      <vt:lpstr>9. Ką iš tiesų švenčiame Šv. Kalėdų rytą?</vt:lpstr>
      <vt:lpstr>10. Koks Kalėdų Senelio elniuko vardas?</vt:lpstr>
      <vt:lpstr>11. Koks desertas per Kalėdas tradiciškai valgomas Danijoje, Norvegijoje ir Švedijoje?</vt:lpstr>
      <vt:lpstr>12. Kaip Kalėdų Senelis vadinamas Havajuose?</vt:lpstr>
      <vt:lpstr>13. O kaip Kalėdų Senelis vadinamas Suomijoje?</vt:lpstr>
      <vt:lpstr>14. Kada Kalėdų eglutės puošimo tradicija atkeliavo į Lietuvą?</vt:lpstr>
      <vt:lpstr>15. Kas nupiešė pirmąjį Kalėdų atviruką?</vt:lpstr>
      <vt:lpstr>16. Kur yra Kalėdų sala (angl. Territory of Christmas Island)?</vt:lpstr>
      <vt:lpstr>17. Tik dvi tautos pasaulyje turi Kūčių nakties tradicijas. Kokios?</vt:lpstr>
      <vt:lpstr>18. Iš ko gamintas Kūčių patiekalas jau senovėje buvo ant karaliaus ir ant elgetos stalo?</vt:lpstr>
      <vt:lpstr>19.Pagal pirmuosius seniausių laikų tikėjimus, žiemą Saulė silpnėja, naktys ilgėja. O kai pastebėdavo, jog diena pradeda ilgėti, pradėdavo švęsti didžiąją Saulės sugrįžimo šventę. Kaip ją dabar vadiname?</vt:lpstr>
      <vt:lpstr> 20. Kuri valstybė pasaulyje Naujuosius metus sutinka pirma?  </vt:lpstr>
      <vt:lpstr>  Testo atsakymai  </vt:lpstr>
      <vt:lpstr>Pastabumo testas. Raskite skirtumus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Ką žinote apie Kalėdas?</dc:title>
  <dc:creator>Laima</dc:creator>
  <cp:lastModifiedBy>Inga</cp:lastModifiedBy>
  <cp:revision>130</cp:revision>
  <dcterms:created xsi:type="dcterms:W3CDTF">2022-12-10T09:21:09Z</dcterms:created>
  <dcterms:modified xsi:type="dcterms:W3CDTF">2023-12-15T10:09:58Z</dcterms:modified>
</cp:coreProperties>
</file>